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8" r:id="rId1"/>
    <p:sldMasterId id="2147483654" r:id="rId2"/>
  </p:sldMasterIdLst>
  <p:notesMasterIdLst>
    <p:notesMasterId r:id="rId20"/>
  </p:notesMasterIdLst>
  <p:sldIdLst>
    <p:sldId id="348" r:id="rId3"/>
    <p:sldId id="532" r:id="rId4"/>
    <p:sldId id="455" r:id="rId5"/>
    <p:sldId id="428" r:id="rId6"/>
    <p:sldId id="500" r:id="rId7"/>
    <p:sldId id="501" r:id="rId8"/>
    <p:sldId id="507" r:id="rId9"/>
    <p:sldId id="514" r:id="rId10"/>
    <p:sldId id="515" r:id="rId11"/>
    <p:sldId id="516" r:id="rId12"/>
    <p:sldId id="517" r:id="rId13"/>
    <p:sldId id="519" r:id="rId14"/>
    <p:sldId id="520" r:id="rId15"/>
    <p:sldId id="534" r:id="rId16"/>
    <p:sldId id="535" r:id="rId17"/>
    <p:sldId id="451" r:id="rId18"/>
    <p:sldId id="355" r:id="rId19"/>
  </p:sldIdLst>
  <p:sldSz cx="9906000" cy="6858000" type="A4"/>
  <p:notesSz cx="6797675" cy="9926638"/>
  <p:embeddedFontLst>
    <p:embeddedFont>
      <p:font typeface="현대하모니 M" panose="02020603020101020101" pitchFamily="18" charset="-127"/>
      <p:regular r:id="rId21"/>
    </p:embeddedFont>
    <p:embeddedFont>
      <p:font typeface="현대하모니 B" panose="02020603020101020101" pitchFamily="18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1pPr>
    <a:lvl2pPr marL="457011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2pPr>
    <a:lvl3pPr marL="91402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3pPr>
    <a:lvl4pPr marL="137103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4pPr>
    <a:lvl5pPr marL="182804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5pPr>
    <a:lvl6pPr marL="2285051" algn="l" defTabSz="91402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6pPr>
    <a:lvl7pPr marL="2742060" algn="l" defTabSz="91402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7pPr>
    <a:lvl8pPr marL="3199070" algn="l" defTabSz="91402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8pPr>
    <a:lvl9pPr marL="3656080" algn="l" defTabSz="91402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278">
          <p15:clr>
            <a:srgbClr val="A4A3A4"/>
          </p15:clr>
        </p15:guide>
        <p15:guide id="5" orient="horz" pos="3158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  <p15:guide id="8" orient="horz" pos="1366" userDrawn="1">
          <p15:clr>
            <a:srgbClr val="A4A3A4"/>
          </p15:clr>
        </p15:guide>
        <p15:guide id="14" orient="horz" pos="754" userDrawn="1">
          <p15:clr>
            <a:srgbClr val="A4A3A4"/>
          </p15:clr>
        </p15:guide>
        <p15:guide id="15" orient="horz" pos="2795" userDrawn="1">
          <p15:clr>
            <a:srgbClr val="A4A3A4"/>
          </p15:clr>
        </p15:guide>
        <p15:guide id="16" orient="horz" pos="4042" userDrawn="1">
          <p15:clr>
            <a:srgbClr val="A4A3A4"/>
          </p15:clr>
        </p15:guide>
        <p15:guide id="17" pos="126" userDrawn="1">
          <p15:clr>
            <a:srgbClr val="A4A3A4"/>
          </p15:clr>
        </p15:guide>
        <p15:guide id="18" pos="6091" userDrawn="1">
          <p15:clr>
            <a:srgbClr val="A4A3A4"/>
          </p15:clr>
        </p15:guide>
        <p15:guide id="19" pos="5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DCE6F2"/>
    <a:srgbClr val="00438E"/>
    <a:srgbClr val="376092"/>
    <a:srgbClr val="A50021"/>
    <a:srgbClr val="FF9933"/>
    <a:srgbClr val="7F96A8"/>
    <a:srgbClr val="236B23"/>
    <a:srgbClr val="005A99"/>
    <a:srgbClr val="B7DE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869" autoAdjust="0"/>
    <p:restoredTop sz="96475" autoAdjust="0"/>
  </p:normalViewPr>
  <p:slideViewPr>
    <p:cSldViewPr showGuides="1">
      <p:cViewPr varScale="1">
        <p:scale>
          <a:sx n="105" d="100"/>
          <a:sy n="105" d="100"/>
        </p:scale>
        <p:origin x="462" y="78"/>
      </p:cViewPr>
      <p:guideLst>
        <p:guide orient="horz" pos="278"/>
        <p:guide orient="horz" pos="3158"/>
        <p:guide orient="horz" pos="3952"/>
        <p:guide orient="horz" pos="1366"/>
        <p:guide orient="horz" pos="754"/>
        <p:guide orient="horz" pos="2795"/>
        <p:guide orient="horz" pos="4042"/>
        <p:guide pos="126"/>
        <p:guide pos="6091"/>
        <p:guide pos="586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3" d="100"/>
        <a:sy n="53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excel_m_data\c2_dat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excel_m_data\c8000_dat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ko-KR" dirty="0"/>
              <a:t>악성코드 은닉사이트 </a:t>
            </a:r>
            <a:r>
              <a:rPr lang="ko-KR" dirty="0" smtClean="0"/>
              <a:t>탐지시스템</a:t>
            </a:r>
            <a:r>
              <a:rPr lang="en-US" altLang="ko-KR" dirty="0" smtClean="0"/>
              <a:t>(MCF)</a:t>
            </a:r>
            <a:endParaRPr lang="ko-KR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trendline>
            <c:spPr>
              <a:ln w="63500" cap="rnd">
                <a:solidFill>
                  <a:schemeClr val="accent1"/>
                </a:solidFill>
                <a:prstDash val="sysDot"/>
              </a:ln>
              <a:effectLst/>
            </c:spPr>
            <c:trendlineType val="poly"/>
            <c:order val="4"/>
            <c:forward val="3"/>
            <c:dispRSqr val="0"/>
            <c:dispEq val="1"/>
            <c:trendlineLbl>
              <c:layout/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</c:trendlineLbl>
          </c:trendline>
          <c:cat>
            <c:strRef>
              <c:f>Sheet2!$A$123:$A$141</c:f>
              <c:strCache>
                <c:ptCount val="19"/>
                <c:pt idx="0">
                  <c:v>201601</c:v>
                </c:pt>
                <c:pt idx="1">
                  <c:v>201602</c:v>
                </c:pt>
                <c:pt idx="2">
                  <c:v>201603</c:v>
                </c:pt>
                <c:pt idx="3">
                  <c:v>201604</c:v>
                </c:pt>
                <c:pt idx="4">
                  <c:v>201605</c:v>
                </c:pt>
                <c:pt idx="5">
                  <c:v>201606</c:v>
                </c:pt>
                <c:pt idx="6">
                  <c:v>201607</c:v>
                </c:pt>
                <c:pt idx="7">
                  <c:v>201608</c:v>
                </c:pt>
                <c:pt idx="8">
                  <c:v>201609</c:v>
                </c:pt>
                <c:pt idx="9">
                  <c:v>201610</c:v>
                </c:pt>
                <c:pt idx="10">
                  <c:v>201611</c:v>
                </c:pt>
                <c:pt idx="11">
                  <c:v>201612</c:v>
                </c:pt>
                <c:pt idx="12">
                  <c:v>201701</c:v>
                </c:pt>
                <c:pt idx="13">
                  <c:v>201702</c:v>
                </c:pt>
                <c:pt idx="14">
                  <c:v>201703</c:v>
                </c:pt>
                <c:pt idx="15">
                  <c:v>201704</c:v>
                </c:pt>
                <c:pt idx="16">
                  <c:v>201705</c:v>
                </c:pt>
                <c:pt idx="17">
                  <c:v>201706</c:v>
                </c:pt>
                <c:pt idx="18">
                  <c:v>201707</c:v>
                </c:pt>
              </c:strCache>
            </c:strRef>
          </c:cat>
          <c:val>
            <c:numRef>
              <c:f>Sheet2!$B$123:$B$141</c:f>
              <c:numCache>
                <c:formatCode>General</c:formatCode>
                <c:ptCount val="19"/>
                <c:pt idx="0">
                  <c:v>3372</c:v>
                </c:pt>
                <c:pt idx="1">
                  <c:v>664</c:v>
                </c:pt>
                <c:pt idx="2">
                  <c:v>4908</c:v>
                </c:pt>
                <c:pt idx="3">
                  <c:v>3798</c:v>
                </c:pt>
                <c:pt idx="4">
                  <c:v>1492</c:v>
                </c:pt>
                <c:pt idx="5">
                  <c:v>1387</c:v>
                </c:pt>
                <c:pt idx="6">
                  <c:v>612</c:v>
                </c:pt>
                <c:pt idx="7">
                  <c:v>651</c:v>
                </c:pt>
                <c:pt idx="8">
                  <c:v>375</c:v>
                </c:pt>
                <c:pt idx="9">
                  <c:v>1207</c:v>
                </c:pt>
                <c:pt idx="10">
                  <c:v>1245</c:v>
                </c:pt>
                <c:pt idx="11">
                  <c:v>1647</c:v>
                </c:pt>
                <c:pt idx="12">
                  <c:v>346</c:v>
                </c:pt>
                <c:pt idx="13">
                  <c:v>1938</c:v>
                </c:pt>
                <c:pt idx="14">
                  <c:v>1104</c:v>
                </c:pt>
                <c:pt idx="15">
                  <c:v>1958</c:v>
                </c:pt>
                <c:pt idx="16">
                  <c:v>5058</c:v>
                </c:pt>
                <c:pt idx="17">
                  <c:v>9519</c:v>
                </c:pt>
                <c:pt idx="18">
                  <c:v>3810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7"/>
        <c:overlap val="-43"/>
        <c:axId val="164587896"/>
        <c:axId val="164873304"/>
      </c:barChart>
      <c:catAx>
        <c:axId val="164587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4873304"/>
        <c:crosses val="autoZero"/>
        <c:auto val="1"/>
        <c:lblAlgn val="ctr"/>
        <c:lblOffset val="100"/>
        <c:noMultiLvlLbl val="0"/>
      </c:catAx>
      <c:valAx>
        <c:axId val="164873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4587896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회원사정보</a:t>
            </a:r>
            <a:r>
              <a:rPr lang="en-US" altLang="ko-KR"/>
              <a:t>(4</a:t>
            </a:r>
            <a:r>
              <a:rPr lang="ko-KR" altLang="en-US"/>
              <a:t>차 다항식 분석</a:t>
            </a:r>
            <a:r>
              <a:rPr lang="en-US" altLang="ko-KR"/>
              <a:t>)</a:t>
            </a:r>
            <a:endParaRPr lang="ko-KR" alt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3034908802891957E-2"/>
          <c:y val="0.1973801131917689"/>
          <c:w val="0.89690458110634808"/>
          <c:h val="0.7728041597399881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추세분석!$B$1</c:f>
              <c:strCache>
                <c:ptCount val="1"/>
                <c:pt idx="0">
                  <c:v>등록수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trendline>
            <c:spPr>
              <a:ln w="63500" cap="rnd">
                <a:solidFill>
                  <a:schemeClr val="accent1"/>
                </a:solidFill>
                <a:prstDash val="sysDot"/>
              </a:ln>
              <a:effectLst/>
            </c:spPr>
            <c:trendlineType val="poly"/>
            <c:order val="4"/>
            <c:forward val="3"/>
            <c:dispRSqr val="0"/>
            <c:dispEq val="1"/>
            <c:trendlineLbl>
              <c:layout/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</c:trendlineLbl>
          </c:trendline>
          <c:cat>
            <c:strRef>
              <c:f>추세분석!$A$2:$A$39</c:f>
              <c:strCache>
                <c:ptCount val="32"/>
                <c:pt idx="0">
                  <c:v>201501</c:v>
                </c:pt>
                <c:pt idx="1">
                  <c:v>201502</c:v>
                </c:pt>
                <c:pt idx="2">
                  <c:v>201503</c:v>
                </c:pt>
                <c:pt idx="3">
                  <c:v>201504</c:v>
                </c:pt>
                <c:pt idx="4">
                  <c:v>201505</c:v>
                </c:pt>
                <c:pt idx="5">
                  <c:v>201506</c:v>
                </c:pt>
                <c:pt idx="6">
                  <c:v>201507</c:v>
                </c:pt>
                <c:pt idx="7">
                  <c:v>201508</c:v>
                </c:pt>
                <c:pt idx="8">
                  <c:v>201509</c:v>
                </c:pt>
                <c:pt idx="9">
                  <c:v>201510</c:v>
                </c:pt>
                <c:pt idx="10">
                  <c:v>201511</c:v>
                </c:pt>
                <c:pt idx="11">
                  <c:v>201512</c:v>
                </c:pt>
                <c:pt idx="12">
                  <c:v>201601</c:v>
                </c:pt>
                <c:pt idx="13">
                  <c:v>201602</c:v>
                </c:pt>
                <c:pt idx="14">
                  <c:v>201603</c:v>
                </c:pt>
                <c:pt idx="15">
                  <c:v>201604</c:v>
                </c:pt>
                <c:pt idx="16">
                  <c:v>201605</c:v>
                </c:pt>
                <c:pt idx="17">
                  <c:v>201606</c:v>
                </c:pt>
                <c:pt idx="18">
                  <c:v>201607</c:v>
                </c:pt>
                <c:pt idx="19">
                  <c:v>201608</c:v>
                </c:pt>
                <c:pt idx="20">
                  <c:v>201609</c:v>
                </c:pt>
                <c:pt idx="21">
                  <c:v>201610</c:v>
                </c:pt>
                <c:pt idx="22">
                  <c:v>201611</c:v>
                </c:pt>
                <c:pt idx="23">
                  <c:v>201612</c:v>
                </c:pt>
                <c:pt idx="24">
                  <c:v>201701</c:v>
                </c:pt>
                <c:pt idx="25">
                  <c:v>201702</c:v>
                </c:pt>
                <c:pt idx="26">
                  <c:v>201703</c:v>
                </c:pt>
                <c:pt idx="27">
                  <c:v>201704</c:v>
                </c:pt>
                <c:pt idx="28">
                  <c:v>201705</c:v>
                </c:pt>
                <c:pt idx="29">
                  <c:v>201706</c:v>
                </c:pt>
                <c:pt idx="30">
                  <c:v>201707</c:v>
                </c:pt>
                <c:pt idx="31">
                  <c:v>201708</c:v>
                </c:pt>
              </c:strCache>
            </c:strRef>
          </c:cat>
          <c:val>
            <c:numRef>
              <c:f>추세분석!$B$2:$B$39</c:f>
              <c:numCache>
                <c:formatCode>#,##0_ </c:formatCode>
                <c:ptCount val="38"/>
                <c:pt idx="0">
                  <c:v>3</c:v>
                </c:pt>
                <c:pt idx="1">
                  <c:v>46</c:v>
                </c:pt>
                <c:pt idx="2">
                  <c:v>165</c:v>
                </c:pt>
                <c:pt idx="3">
                  <c:v>10</c:v>
                </c:pt>
                <c:pt idx="4">
                  <c:v>6</c:v>
                </c:pt>
                <c:pt idx="5">
                  <c:v>36</c:v>
                </c:pt>
                <c:pt idx="6">
                  <c:v>757</c:v>
                </c:pt>
                <c:pt idx="7">
                  <c:v>718</c:v>
                </c:pt>
                <c:pt idx="8">
                  <c:v>1692</c:v>
                </c:pt>
                <c:pt idx="9">
                  <c:v>3870</c:v>
                </c:pt>
                <c:pt idx="10">
                  <c:v>3260</c:v>
                </c:pt>
                <c:pt idx="11">
                  <c:v>3537</c:v>
                </c:pt>
                <c:pt idx="12">
                  <c:v>3660</c:v>
                </c:pt>
                <c:pt idx="13">
                  <c:v>2708</c:v>
                </c:pt>
                <c:pt idx="14">
                  <c:v>2884</c:v>
                </c:pt>
                <c:pt idx="15">
                  <c:v>2576</c:v>
                </c:pt>
                <c:pt idx="16">
                  <c:v>5943</c:v>
                </c:pt>
                <c:pt idx="17">
                  <c:v>1891</c:v>
                </c:pt>
                <c:pt idx="18">
                  <c:v>2529</c:v>
                </c:pt>
                <c:pt idx="19">
                  <c:v>2374</c:v>
                </c:pt>
                <c:pt idx="20">
                  <c:v>1630</c:v>
                </c:pt>
                <c:pt idx="21">
                  <c:v>2295</c:v>
                </c:pt>
                <c:pt idx="22">
                  <c:v>2525</c:v>
                </c:pt>
                <c:pt idx="23">
                  <c:v>17417</c:v>
                </c:pt>
                <c:pt idx="24">
                  <c:v>2088</c:v>
                </c:pt>
                <c:pt idx="25">
                  <c:v>15762</c:v>
                </c:pt>
                <c:pt idx="26">
                  <c:v>3211</c:v>
                </c:pt>
                <c:pt idx="27">
                  <c:v>1318</c:v>
                </c:pt>
                <c:pt idx="28">
                  <c:v>1321</c:v>
                </c:pt>
                <c:pt idx="29">
                  <c:v>846</c:v>
                </c:pt>
                <c:pt idx="30">
                  <c:v>10608</c:v>
                </c:pt>
                <c:pt idx="31">
                  <c:v>49141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033672"/>
        <c:axId val="163976768"/>
      </c:barChart>
      <c:catAx>
        <c:axId val="164033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3976768"/>
        <c:crossesAt val="0"/>
        <c:auto val="1"/>
        <c:lblAlgn val="ctr"/>
        <c:lblOffset val="100"/>
        <c:noMultiLvlLbl val="0"/>
      </c:catAx>
      <c:valAx>
        <c:axId val="163976768"/>
        <c:scaling>
          <c:orientation val="minMax"/>
          <c:max val="5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4033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7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pPr>
              <a:defRPr/>
            </a:pPr>
            <a:fld id="{B9966D22-3276-466B-85D4-ABA335FE91AB}" type="datetimeFigureOut">
              <a:rPr lang="ko-KR" altLang="en-US" smtClean="0"/>
              <a:pPr>
                <a:defRPr/>
              </a:pPr>
              <a:t>2017-11-30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5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4" y="9428585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7" y="9428585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pPr>
              <a:defRPr/>
            </a:pPr>
            <a:fld id="{52FBDADD-6CEB-448A-A6D9-B6CBBA414CD4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87124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현대하모니 M" panose="02020603020101020101" pitchFamily="18" charset="-127"/>
        <a:ea typeface="현대하모니 M" panose="02020603020101020101" pitchFamily="18" charset="-127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현대하모니 M" panose="02020603020101020101" pitchFamily="18" charset="-127"/>
        <a:ea typeface="현대하모니 M" panose="02020603020101020101" pitchFamily="18" charset="-127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현대하모니 M" panose="02020603020101020101" pitchFamily="18" charset="-127"/>
        <a:ea typeface="현대하모니 M" panose="02020603020101020101" pitchFamily="18" charset="-127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현대하모니 M" panose="02020603020101020101" pitchFamily="18" charset="-127"/>
        <a:ea typeface="현대하모니 M" panose="02020603020101020101" pitchFamily="18" charset="-127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현대하모니 M" panose="02020603020101020101" pitchFamily="18" charset="-127"/>
        <a:ea typeface="현대하모니 M" panose="020206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FBDADD-6CEB-448A-A6D9-B6CBBA414CD4}" type="slidenum">
              <a:rPr lang="ko-KR" altLang="en-US" smtClean="0"/>
              <a:pPr>
                <a:defRPr/>
              </a:pPr>
              <a:t>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0955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gif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gif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gif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2.gif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516" y="6496627"/>
            <a:ext cx="1080000" cy="31674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9" y="6527886"/>
            <a:ext cx="1486433" cy="216024"/>
          </a:xfrm>
          <a:prstGeom prst="rect">
            <a:avLst/>
          </a:prstGeom>
        </p:spPr>
      </p:pic>
      <p:sp>
        <p:nvSpPr>
          <p:cNvPr id="10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3797300" y="6453336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fld id="{5E923AFD-7A16-4DC7-A581-9AEFA75FD12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08400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" r="-64" b="-2"/>
          <a:stretch>
            <a:fillRect/>
          </a:stretch>
        </p:blipFill>
        <p:spPr bwMode="auto">
          <a:xfrm>
            <a:off x="2" y="7938"/>
            <a:ext cx="9912350" cy="685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그룹 7"/>
          <p:cNvGrpSpPr>
            <a:grpSpLocks/>
          </p:cNvGrpSpPr>
          <p:nvPr userDrawn="1"/>
        </p:nvGrpSpPr>
        <p:grpSpPr bwMode="auto">
          <a:xfrm>
            <a:off x="-1588" y="4"/>
            <a:ext cx="9910763" cy="1376363"/>
            <a:chOff x="0" y="0"/>
            <a:chExt cx="9910763" cy="1376192"/>
          </a:xfrm>
        </p:grpSpPr>
        <p:pic>
          <p:nvPicPr>
            <p:cNvPr id="9" name="Picture 6" descr="C:\Users\771\Desktop\A_전략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9947"/>
            <a:stretch>
              <a:fillRect/>
            </a:stretch>
          </p:blipFill>
          <p:spPr bwMode="auto">
            <a:xfrm>
              <a:off x="0" y="0"/>
              <a:ext cx="9910763" cy="1376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모서리가 둥근 직사각형 12"/>
            <p:cNvSpPr/>
            <p:nvPr/>
          </p:nvSpPr>
          <p:spPr bwMode="auto">
            <a:xfrm>
              <a:off x="427038" y="476192"/>
              <a:ext cx="1422400" cy="257143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 smtClean="0">
                  <a:solidFill>
                    <a:srgbClr val="FFFF00"/>
                  </a:solidFill>
                  <a:latin typeface="+mj-ea"/>
                  <a:ea typeface="+mj-ea"/>
                </a:rPr>
                <a:t>추진 현황</a:t>
              </a:r>
              <a:r>
                <a:rPr kumimoji="0" lang="en-US" altLang="ko-KR" sz="1600" dirty="0" smtClean="0">
                  <a:solidFill>
                    <a:srgbClr val="FFFF00"/>
                  </a:solidFill>
                  <a:latin typeface="+mj-ea"/>
                  <a:ea typeface="+mj-ea"/>
                </a:rPr>
                <a:t>1</a:t>
              </a:r>
              <a:endParaRPr kumimoji="0" lang="ko-KR" altLang="en-US" sz="1600" dirty="0">
                <a:solidFill>
                  <a:srgbClr val="FFFF00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516" y="6496627"/>
            <a:ext cx="1080000" cy="31674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9" y="6527886"/>
            <a:ext cx="1486433" cy="216024"/>
          </a:xfrm>
          <a:prstGeom prst="rect">
            <a:avLst/>
          </a:prstGeom>
        </p:spPr>
      </p:pic>
      <p:sp>
        <p:nvSpPr>
          <p:cNvPr id="12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3797300" y="6453336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fld id="{5E923AFD-7A16-4DC7-A581-9AEFA75FD12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669671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" r="-64" b="-2"/>
          <a:stretch>
            <a:fillRect/>
          </a:stretch>
        </p:blipFill>
        <p:spPr bwMode="auto">
          <a:xfrm>
            <a:off x="2" y="7938"/>
            <a:ext cx="9912350" cy="685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그룹 1"/>
          <p:cNvGrpSpPr>
            <a:grpSpLocks/>
          </p:cNvGrpSpPr>
          <p:nvPr userDrawn="1"/>
        </p:nvGrpSpPr>
        <p:grpSpPr bwMode="auto">
          <a:xfrm>
            <a:off x="0" y="0"/>
            <a:ext cx="9910763" cy="1487488"/>
            <a:chOff x="0" y="0"/>
            <a:chExt cx="9910763" cy="1487487"/>
          </a:xfrm>
        </p:grpSpPr>
        <p:pic>
          <p:nvPicPr>
            <p:cNvPr id="15" name="Picture 2" descr="C:\Users\771\Desktop\그림3 copy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910763" cy="1487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모서리가 둥근 직사각형 19"/>
            <p:cNvSpPr/>
            <p:nvPr userDrawn="1"/>
          </p:nvSpPr>
          <p:spPr bwMode="auto">
            <a:xfrm>
              <a:off x="423863" y="476250"/>
              <a:ext cx="1422400" cy="25717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 smtClean="0">
                  <a:solidFill>
                    <a:srgbClr val="FFFF00"/>
                  </a:solidFill>
                  <a:latin typeface="+mj-ea"/>
                  <a:ea typeface="+mj-ea"/>
                </a:rPr>
                <a:t>추진 현황</a:t>
              </a:r>
              <a:r>
                <a:rPr kumimoji="0" lang="en-US" altLang="ko-KR" sz="1600" dirty="0" smtClean="0">
                  <a:solidFill>
                    <a:srgbClr val="FFFF00"/>
                  </a:solidFill>
                  <a:latin typeface="+mj-ea"/>
                  <a:ea typeface="+mj-ea"/>
                </a:rPr>
                <a:t>2</a:t>
              </a:r>
              <a:endParaRPr kumimoji="0" lang="ko-KR" altLang="en-US" sz="1600" dirty="0">
                <a:solidFill>
                  <a:srgbClr val="FFFF00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516" y="6496627"/>
            <a:ext cx="1080000" cy="31674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9" y="6527886"/>
            <a:ext cx="1486433" cy="216024"/>
          </a:xfrm>
          <a:prstGeom prst="rect">
            <a:avLst/>
          </a:prstGeom>
        </p:spPr>
      </p:pic>
      <p:sp>
        <p:nvSpPr>
          <p:cNvPr id="11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3797300" y="6453336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fld id="{5E923AFD-7A16-4DC7-A581-9AEFA75FD12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460042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" r="-64" b="-2"/>
          <a:stretch>
            <a:fillRect/>
          </a:stretch>
        </p:blipFill>
        <p:spPr bwMode="auto">
          <a:xfrm>
            <a:off x="2" y="7938"/>
            <a:ext cx="9912350" cy="685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그룹 7"/>
          <p:cNvGrpSpPr>
            <a:grpSpLocks/>
          </p:cNvGrpSpPr>
          <p:nvPr userDrawn="1"/>
        </p:nvGrpSpPr>
        <p:grpSpPr bwMode="auto">
          <a:xfrm>
            <a:off x="-1588" y="4"/>
            <a:ext cx="9910763" cy="1376363"/>
            <a:chOff x="0" y="0"/>
            <a:chExt cx="9910763" cy="1376192"/>
          </a:xfrm>
        </p:grpSpPr>
        <p:pic>
          <p:nvPicPr>
            <p:cNvPr id="9" name="Picture 6" descr="C:\Users\771\Desktop\A_전략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9947"/>
            <a:stretch>
              <a:fillRect/>
            </a:stretch>
          </p:blipFill>
          <p:spPr bwMode="auto">
            <a:xfrm>
              <a:off x="0" y="0"/>
              <a:ext cx="9910763" cy="1376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1" name="그룹 4"/>
            <p:cNvGrpSpPr>
              <a:grpSpLocks/>
            </p:cNvGrpSpPr>
            <p:nvPr/>
          </p:nvGrpSpPr>
          <p:grpSpPr bwMode="auto">
            <a:xfrm>
              <a:off x="426314" y="476250"/>
              <a:ext cx="4063156" cy="257280"/>
              <a:chOff x="426314" y="476250"/>
              <a:chExt cx="4063156" cy="257280"/>
            </a:xfrm>
          </p:grpSpPr>
          <p:sp>
            <p:nvSpPr>
              <p:cNvPr id="12" name="Text Box 4"/>
              <p:cNvSpPr txBox="1">
                <a:spLocks noChangeArrowheads="1"/>
              </p:cNvSpPr>
              <p:nvPr/>
            </p:nvSpPr>
            <p:spPr bwMode="auto">
              <a:xfrm>
                <a:off x="1925243" y="481780"/>
                <a:ext cx="2564227" cy="2462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  <a:scene3d>
                  <a:camera prst="orthographicFront"/>
                  <a:lightRig rig="threePt" dir="t"/>
                </a:scene3d>
                <a:sp3d extrusionH="57150">
                  <a:bevelT w="69850" h="38100" prst="cross"/>
                </a:sp3d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600" dirty="0" err="1" smtClean="0">
                    <a:solidFill>
                      <a:prstClr val="white"/>
                    </a:solidFill>
                    <a:latin typeface="+mj-ea"/>
                    <a:ea typeface="+mj-ea"/>
                  </a:rPr>
                  <a:t>빅데이터</a:t>
                </a:r>
                <a:r>
                  <a:rPr kumimoji="0" lang="ko-KR" altLang="en-US" sz="1600" dirty="0" smtClean="0">
                    <a:solidFill>
                      <a:prstClr val="white"/>
                    </a:solidFill>
                    <a:latin typeface="+mj-ea"/>
                    <a:ea typeface="+mj-ea"/>
                  </a:rPr>
                  <a:t> </a:t>
                </a:r>
                <a:r>
                  <a:rPr kumimoji="0" lang="ko-KR" altLang="en-US" sz="1600" dirty="0" err="1" smtClean="0">
                    <a:solidFill>
                      <a:prstClr val="white"/>
                    </a:solidFill>
                    <a:latin typeface="+mj-ea"/>
                    <a:ea typeface="+mj-ea"/>
                  </a:rPr>
                  <a:t>정보화전략계획</a:t>
                </a:r>
                <a:r>
                  <a:rPr kumimoji="0" lang="ko-KR" altLang="en-US" sz="1600" dirty="0" smtClean="0">
                    <a:solidFill>
                      <a:prstClr val="white"/>
                    </a:solidFill>
                    <a:latin typeface="+mj-ea"/>
                    <a:ea typeface="+mj-ea"/>
                  </a:rPr>
                  <a:t> 수립</a:t>
                </a:r>
                <a:endParaRPr kumimoji="0" lang="en-US" altLang="ko-KR" sz="1600" dirty="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427038" y="476192"/>
                <a:ext cx="1422400" cy="257143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600" dirty="0" smtClean="0">
                    <a:solidFill>
                      <a:srgbClr val="FFFF00"/>
                    </a:solidFill>
                    <a:latin typeface="+mj-ea"/>
                    <a:ea typeface="+mj-ea"/>
                  </a:rPr>
                  <a:t>추진 현황 </a:t>
                </a:r>
                <a:r>
                  <a:rPr kumimoji="0" lang="en-US" altLang="ko-KR" sz="1600" dirty="0" smtClean="0">
                    <a:solidFill>
                      <a:srgbClr val="FFFF00"/>
                    </a:solidFill>
                    <a:latin typeface="+mj-ea"/>
                    <a:ea typeface="+mj-ea"/>
                  </a:rPr>
                  <a:t>1</a:t>
                </a:r>
                <a:endParaRPr kumimoji="0" lang="ko-KR" altLang="en-US" sz="1600" dirty="0">
                  <a:solidFill>
                    <a:srgbClr val="FFFF00"/>
                  </a:solidFill>
                  <a:latin typeface="+mj-ea"/>
                  <a:ea typeface="+mj-ea"/>
                </a:endParaRPr>
              </a:p>
            </p:txBody>
          </p:sp>
        </p:grpSp>
      </p:grp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516" y="6496627"/>
            <a:ext cx="1080000" cy="31674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9" y="6527886"/>
            <a:ext cx="1486433" cy="216024"/>
          </a:xfrm>
          <a:prstGeom prst="rect">
            <a:avLst/>
          </a:prstGeom>
        </p:spPr>
      </p:pic>
      <p:sp>
        <p:nvSpPr>
          <p:cNvPr id="16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3797300" y="6453336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fld id="{5E923AFD-7A16-4DC7-A581-9AEFA75FD12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44714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" r="-64" b="-2"/>
          <a:stretch>
            <a:fillRect/>
          </a:stretch>
        </p:blipFill>
        <p:spPr bwMode="auto">
          <a:xfrm>
            <a:off x="2" y="7938"/>
            <a:ext cx="9912350" cy="685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516" y="6496627"/>
            <a:ext cx="1080000" cy="31674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9" y="6527886"/>
            <a:ext cx="1486433" cy="216024"/>
          </a:xfrm>
          <a:prstGeom prst="rect">
            <a:avLst/>
          </a:prstGeom>
        </p:spPr>
      </p:pic>
      <p:sp>
        <p:nvSpPr>
          <p:cNvPr id="7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3797300" y="6453336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fld id="{5E923AFD-7A16-4DC7-A581-9AEFA75FD12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14" name="그룹 1"/>
          <p:cNvGrpSpPr>
            <a:grpSpLocks/>
          </p:cNvGrpSpPr>
          <p:nvPr userDrawn="1"/>
        </p:nvGrpSpPr>
        <p:grpSpPr bwMode="auto">
          <a:xfrm>
            <a:off x="0" y="0"/>
            <a:ext cx="9910763" cy="1487488"/>
            <a:chOff x="0" y="0"/>
            <a:chExt cx="9910763" cy="1487487"/>
          </a:xfrm>
        </p:grpSpPr>
        <p:pic>
          <p:nvPicPr>
            <p:cNvPr id="15" name="Picture 2" descr="C:\Users\771\Desktop\그림3 copy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910763" cy="1487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" name="그룹 63"/>
            <p:cNvGrpSpPr>
              <a:grpSpLocks/>
            </p:cNvGrpSpPr>
            <p:nvPr/>
          </p:nvGrpSpPr>
          <p:grpSpPr bwMode="auto">
            <a:xfrm>
              <a:off x="423933" y="476250"/>
              <a:ext cx="4063156" cy="257280"/>
              <a:chOff x="426314" y="476250"/>
              <a:chExt cx="4063156" cy="257280"/>
            </a:xfrm>
          </p:grpSpPr>
          <p:sp>
            <p:nvSpPr>
              <p:cNvPr id="19" name="Text Box 4"/>
              <p:cNvSpPr txBox="1">
                <a:spLocks noChangeArrowheads="1"/>
              </p:cNvSpPr>
              <p:nvPr/>
            </p:nvSpPr>
            <p:spPr bwMode="auto">
              <a:xfrm>
                <a:off x="1925243" y="481780"/>
                <a:ext cx="2564227" cy="2462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  <a:scene3d>
                  <a:camera prst="orthographicFront"/>
                  <a:lightRig rig="threePt" dir="t"/>
                </a:scene3d>
                <a:sp3d extrusionH="57150">
                  <a:bevelT w="69850" h="38100" prst="cross"/>
                </a:sp3d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600" dirty="0" err="1" smtClean="0">
                    <a:solidFill>
                      <a:schemeClr val="bg1"/>
                    </a:solidFill>
                    <a:latin typeface="+mj-ea"/>
                    <a:ea typeface="+mj-ea"/>
                  </a:rPr>
                  <a:t>빅데이터</a:t>
                </a:r>
                <a:r>
                  <a:rPr kumimoji="0" lang="ko-KR" altLang="en-US" sz="1600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 분석과제 수행</a:t>
                </a:r>
                <a:endParaRPr kumimoji="0" lang="en-US" altLang="ko-KR" sz="16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0" name="모서리가 둥근 직사각형 19"/>
              <p:cNvSpPr/>
              <p:nvPr/>
            </p:nvSpPr>
            <p:spPr>
              <a:xfrm>
                <a:off x="426244" y="476250"/>
                <a:ext cx="1422400" cy="257175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600" dirty="0" smtClean="0">
                    <a:solidFill>
                      <a:srgbClr val="FFFF00"/>
                    </a:solidFill>
                    <a:latin typeface="+mj-ea"/>
                    <a:ea typeface="+mj-ea"/>
                  </a:rPr>
                  <a:t>추진 현황 </a:t>
                </a:r>
                <a:r>
                  <a:rPr kumimoji="0" lang="en-US" altLang="ko-KR" sz="1600" dirty="0" smtClean="0">
                    <a:solidFill>
                      <a:srgbClr val="FFFF00"/>
                    </a:solidFill>
                    <a:latin typeface="+mj-ea"/>
                    <a:ea typeface="+mj-ea"/>
                  </a:rPr>
                  <a:t>2</a:t>
                </a:r>
                <a:endParaRPr kumimoji="0" lang="ko-KR" altLang="en-US" sz="1600" dirty="0">
                  <a:solidFill>
                    <a:srgbClr val="FFFF00"/>
                  </a:solidFill>
                  <a:latin typeface="+mj-ea"/>
                  <a:ea typeface="+mj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31532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5343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5807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8843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7875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2" r:id="rId4"/>
    <p:sldLayoutId id="2147483653" r:id="rId5"/>
  </p:sldLayoutIdLst>
  <p:hf hdr="0" ftr="0" dt="0"/>
  <p:txStyles>
    <p:titleStyle>
      <a:lvl1pPr algn="ctr" rtl="0" fontAlgn="base" latinLnBrk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011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02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03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04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758" indent="-342758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41" indent="-285631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26" indent="-228505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35" indent="-228505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44" indent="-228505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56" indent="-228505" algn="l" defTabSz="9140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65" indent="-228505" algn="l" defTabSz="9140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75" indent="-228505" algn="l" defTabSz="9140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84" indent="-228505" algn="l" defTabSz="9140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0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1" algn="l" defTabSz="9140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20" algn="l" defTabSz="9140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30" algn="l" defTabSz="9140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40" algn="l" defTabSz="9140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51" algn="l" defTabSz="9140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60" algn="l" defTabSz="9140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70" algn="l" defTabSz="9140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80" algn="l" defTabSz="9140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1298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</p:sldLayoutIdLst>
  <p:hf hdr="0" ftr="0" dt="0"/>
  <p:txStyles>
    <p:titleStyle>
      <a:lvl1pPr algn="l" defTabSz="839619" rtl="0" eaLnBrk="1" latinLnBrk="1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9904" indent="-209904" algn="l" defTabSz="839619" rtl="0" eaLnBrk="1" latinLnBrk="1" hangingPunct="1">
        <a:lnSpc>
          <a:spcPct val="90000"/>
        </a:lnSpc>
        <a:spcBef>
          <a:spcPts val="919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9713" indent="-209904" algn="l" defTabSz="839619" rtl="0" eaLnBrk="1" latinLnBrk="1" hangingPunct="1">
        <a:lnSpc>
          <a:spcPct val="90000"/>
        </a:lnSpc>
        <a:spcBef>
          <a:spcPts val="459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49523" indent="-209904" algn="l" defTabSz="839619" rtl="0" eaLnBrk="1" latinLnBrk="1" hangingPunct="1">
        <a:lnSpc>
          <a:spcPct val="90000"/>
        </a:lnSpc>
        <a:spcBef>
          <a:spcPts val="45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69334" indent="-209904" algn="l" defTabSz="839619" rtl="0" eaLnBrk="1" latinLnBrk="1" hangingPunct="1">
        <a:lnSpc>
          <a:spcPct val="90000"/>
        </a:lnSpc>
        <a:spcBef>
          <a:spcPts val="459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889143" indent="-209904" algn="l" defTabSz="839619" rtl="0" eaLnBrk="1" latinLnBrk="1" hangingPunct="1">
        <a:lnSpc>
          <a:spcPct val="90000"/>
        </a:lnSpc>
        <a:spcBef>
          <a:spcPts val="459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308952" indent="-209904" algn="l" defTabSz="839619" rtl="0" eaLnBrk="1" latinLnBrk="1" hangingPunct="1">
        <a:lnSpc>
          <a:spcPct val="90000"/>
        </a:lnSpc>
        <a:spcBef>
          <a:spcPts val="459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728763" indent="-209904" algn="l" defTabSz="839619" rtl="0" eaLnBrk="1" latinLnBrk="1" hangingPunct="1">
        <a:lnSpc>
          <a:spcPct val="90000"/>
        </a:lnSpc>
        <a:spcBef>
          <a:spcPts val="459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148569" indent="-209904" algn="l" defTabSz="839619" rtl="0" eaLnBrk="1" latinLnBrk="1" hangingPunct="1">
        <a:lnSpc>
          <a:spcPct val="90000"/>
        </a:lnSpc>
        <a:spcBef>
          <a:spcPts val="459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568379" indent="-209904" algn="l" defTabSz="839619" rtl="0" eaLnBrk="1" latinLnBrk="1" hangingPunct="1">
        <a:lnSpc>
          <a:spcPct val="90000"/>
        </a:lnSpc>
        <a:spcBef>
          <a:spcPts val="459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39619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19810" algn="l" defTabSz="839619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39619" algn="l" defTabSz="839619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59429" algn="l" defTabSz="839619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79238" algn="l" defTabSz="839619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99048" algn="l" defTabSz="839619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18857" algn="l" defTabSz="839619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38667" algn="l" defTabSz="839619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58475" algn="l" defTabSz="839619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18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609184" y="4139305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2017.12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51319" y="4139305"/>
            <a:ext cx="1386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종료보고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812602" y="4164582"/>
            <a:ext cx="18000" cy="288000"/>
          </a:xfrm>
          <a:prstGeom prst="rect">
            <a:avLst/>
          </a:prstGeom>
          <a:solidFill>
            <a:srgbClr val="00B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000">
              <a:latin typeface="+mn-ea"/>
            </a:endParaRPr>
          </a:p>
        </p:txBody>
      </p:sp>
      <p:pic>
        <p:nvPicPr>
          <p:cNvPr id="12" name="Picture 3" descr="D:\바탕화면\160907_도로교통공단 제안서\psd_A4_세로형\png\로고.png"/>
          <p:cNvPicPr>
            <a:picLocks noChangeAspect="1" noChangeArrowheads="1"/>
          </p:cNvPicPr>
          <p:nvPr/>
        </p:nvPicPr>
        <p:blipFill>
          <a:blip r:embed="rId3" cstate="print"/>
          <a:srcRect r="31580"/>
          <a:stretch>
            <a:fillRect/>
          </a:stretch>
        </p:blipFill>
        <p:spPr bwMode="auto">
          <a:xfrm>
            <a:off x="7872505" y="6027357"/>
            <a:ext cx="1636971" cy="501156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540732" y="2348880"/>
            <a:ext cx="68252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>
                <a:solidFill>
                  <a:srgbClr val="00B1F1"/>
                </a:solidFill>
                <a:latin typeface="+mj-ea"/>
                <a:ea typeface="+mj-ea"/>
              </a:rPr>
              <a:t>사이버 위협 </a:t>
            </a:r>
            <a:r>
              <a:rPr lang="ko-KR" altLang="en-US" sz="4000" dirty="0" err="1">
                <a:solidFill>
                  <a:srgbClr val="00B1F1"/>
                </a:solidFill>
                <a:latin typeface="+mj-ea"/>
                <a:ea typeface="+mj-ea"/>
              </a:rPr>
              <a:t>인텔리전스</a:t>
            </a:r>
            <a:r>
              <a:rPr lang="ko-KR" altLang="en-US" sz="4000" dirty="0">
                <a:solidFill>
                  <a:srgbClr val="00B1F1"/>
                </a:solidFill>
                <a:latin typeface="+mj-ea"/>
                <a:ea typeface="+mj-ea"/>
              </a:rPr>
              <a:t> </a:t>
            </a:r>
            <a:endParaRPr lang="en-US" altLang="ko-KR" sz="4000" dirty="0">
              <a:solidFill>
                <a:srgbClr val="00B1F1"/>
              </a:solidFill>
              <a:latin typeface="+mj-ea"/>
              <a:ea typeface="+mj-ea"/>
            </a:endParaRPr>
          </a:p>
          <a:p>
            <a:r>
              <a:rPr lang="ko-KR" altLang="en-US" sz="4000" dirty="0" err="1" smtClean="0">
                <a:solidFill>
                  <a:schemeClr val="bg1"/>
                </a:solidFill>
                <a:latin typeface="+mj-ea"/>
                <a:ea typeface="+mj-ea"/>
              </a:rPr>
              <a:t>빅데이터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+mj-ea"/>
                <a:ea typeface="+mj-ea"/>
              </a:rPr>
              <a:t>정보화전략계획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 수립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4" name="그림 13" descr="인터넷진흥원로고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2480" y="296652"/>
            <a:ext cx="1853691" cy="28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8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모서리가 둥근 직사각형 4"/>
          <p:cNvSpPr/>
          <p:nvPr/>
        </p:nvSpPr>
        <p:spPr>
          <a:xfrm>
            <a:off x="0" y="1584081"/>
            <a:ext cx="9906000" cy="412688"/>
          </a:xfrm>
          <a:prstGeom prst="rect">
            <a:avLst/>
          </a:prstGeom>
          <a:pattFill prst="dkUpDiag">
            <a:fgClr>
              <a:srgbClr val="009BDE"/>
            </a:fgClr>
            <a:bgClr>
              <a:srgbClr val="0085C0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1" tIns="41015" rIns="82031" bIns="41015" anchor="ctr"/>
          <a:lstStyle/>
          <a:p>
            <a:pPr algn="ctr" defTabSz="9578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Prediction </a:t>
            </a:r>
            <a:r>
              <a:rPr kumimoji="0"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</a:t>
            </a:r>
            <a:r>
              <a:rPr kumimoji="0"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kumimoji="0"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(</a:t>
            </a:r>
            <a:r>
              <a:rPr kumimoji="0"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악성코드 은닉사이트 탐지시스템 </a:t>
            </a:r>
            <a:r>
              <a:rPr kumimoji="0"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: C0002)</a:t>
            </a:r>
            <a:endParaRPr kumimoji="0"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74" name="Picture 1" descr="\\Mk-newpc\옥빈 맥 공유\디자인앤피티\발표용psd\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97" t="12292" r="2800" b="80139"/>
          <a:stretch>
            <a:fillRect/>
          </a:stretch>
        </p:blipFill>
        <p:spPr bwMode="auto">
          <a:xfrm>
            <a:off x="0" y="1584325"/>
            <a:ext cx="9906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235506"/>
              </p:ext>
            </p:extLst>
          </p:nvPr>
        </p:nvGraphicFramePr>
        <p:xfrm>
          <a:off x="164468" y="2168860"/>
          <a:ext cx="1368154" cy="4261482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684077"/>
                <a:gridCol w="684077"/>
              </a:tblGrid>
              <a:tr h="1594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월별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</a:rPr>
                        <a:t>등록수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  <a:tr h="12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201501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75058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  <a:tr h="12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201502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150058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  <a:tr h="12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201503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31179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  <a:tr h="12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201504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3793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  <a:tr h="12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201505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4685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  <a:tr h="12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201506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1815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  <a:tr h="12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201507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850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  <a:tr h="12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201508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1919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  <a:tr h="12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201509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1360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  <a:tr h="12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201510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3664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  <a:tr h="12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201511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1245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  <a:tr h="12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201512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3631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  <a:tr h="12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201601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3372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  <a:tr h="12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201602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664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  <a:tr h="12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201603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4908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  <a:tr h="12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201604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3798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  <a:tr h="12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201605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1492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  <a:tr h="12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201606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1387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  <a:tr h="12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201607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612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  <a:tr h="12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201608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651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  <a:tr h="12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201609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375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  <a:tr h="12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201610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1207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  <a:tr h="12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201611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1245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  <a:tr h="12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201612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1647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  <a:tr h="12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201701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346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  <a:tr h="12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201702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1938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  <a:tr h="12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201703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1104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  <a:tr h="12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201704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1958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  <a:tr h="12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201705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5058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  <a:tr h="12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201706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9519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  <a:tr h="12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201707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3810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  <a:tr h="12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201708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1691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66" marR="2866" marT="2866" marB="0" anchor="ctr"/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2007952" y="2240868"/>
          <a:ext cx="1612900" cy="2700306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901326"/>
                <a:gridCol w="711574"/>
              </a:tblGrid>
              <a:tr h="15841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MCF </a:t>
                      </a:r>
                      <a:r>
                        <a:rPr lang="ko-KR" altLang="en-US" sz="800" u="none" strike="noStrike" dirty="0" err="1">
                          <a:effectLst/>
                          <a:latin typeface="+mn-ea"/>
                          <a:ea typeface="+mn-ea"/>
                        </a:rPr>
                        <a:t>등록수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841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평균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4,467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5841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표준 오차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1,341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5841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중앙값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1,176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5841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최빈값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380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5841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표준 편차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15,924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5841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분산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253,580,207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5841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첨도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56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5841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왜도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7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5841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범위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149,930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5841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최소값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128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5841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최대값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150,058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5841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합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629,779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5841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관측수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141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5841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가장 큰 값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(1)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150,058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5841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가장 작은 값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(1)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128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6561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신뢰 수준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(95.0%)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2,651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11" name="차트 10"/>
          <p:cNvGraphicFramePr>
            <a:graphicFrameLocks/>
          </p:cNvGraphicFramePr>
          <p:nvPr>
            <p:extLst/>
          </p:nvPr>
        </p:nvGraphicFramePr>
        <p:xfrm>
          <a:off x="1604628" y="2204864"/>
          <a:ext cx="6408712" cy="42844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486916" y="872850"/>
            <a:ext cx="634347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과제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1.4 </a:t>
            </a:r>
            <a:r>
              <a:rPr kumimoji="0" lang="ko-KR" altLang="en-US" sz="2400" spc="-50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시계열</a:t>
            </a: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 분석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(</a:t>
            </a: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사이버 위협정보 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: </a:t>
            </a: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내부 데이터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)</a:t>
            </a:r>
            <a:endParaRPr kumimoji="0" lang="ko-KR" altLang="en-US" sz="2400" spc="-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85243"/>
              </p:ext>
            </p:extLst>
          </p:nvPr>
        </p:nvGraphicFramePr>
        <p:xfrm>
          <a:off x="7941332" y="2168860"/>
          <a:ext cx="1699704" cy="349377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1008112"/>
                <a:gridCol w="691592"/>
              </a:tblGrid>
              <a:tr h="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 err="1">
                          <a:effectLst/>
                        </a:rPr>
                        <a:t>등록수</a:t>
                      </a:r>
                      <a:r>
                        <a:rPr lang="en-US" altLang="ko-KR" sz="800" u="none" strike="noStrike" dirty="0">
                          <a:effectLst/>
                        </a:rPr>
                        <a:t>(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탐색적분석정보</a:t>
                      </a:r>
                      <a:r>
                        <a:rPr lang="en-US" altLang="ko-KR" sz="800" u="none" strike="noStrike" dirty="0">
                          <a:effectLst/>
                        </a:rPr>
                        <a:t>)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평균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4,467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표준 오차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1,341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중앙값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1,176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최빈값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380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표준 편차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15,924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분산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253,580,207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첨도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56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왜도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7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범위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149,930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최소값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128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최대값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150,058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합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629,779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관측수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141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가장 큰 값</a:t>
                      </a:r>
                      <a:r>
                        <a:rPr lang="en-US" altLang="ko-KR" sz="800" u="none" strike="noStrike">
                          <a:effectLst/>
                        </a:rPr>
                        <a:t>(1)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150,058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가장 작은 값</a:t>
                      </a:r>
                      <a:r>
                        <a:rPr lang="en-US" altLang="ko-KR" sz="800" u="none" strike="noStrike">
                          <a:effectLst/>
                        </a:rPr>
                        <a:t>(1)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128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신뢰 수준</a:t>
                      </a:r>
                      <a:r>
                        <a:rPr lang="en-US" altLang="ko-KR" sz="800" u="none" strike="noStrike">
                          <a:effectLst/>
                        </a:rPr>
                        <a:t>(95.0%)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2,651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0" name="모서리가 둥근 직사각형 9"/>
          <p:cNvSpPr/>
          <p:nvPr/>
        </p:nvSpPr>
        <p:spPr>
          <a:xfrm>
            <a:off x="7925826" y="2300823"/>
            <a:ext cx="1743637" cy="2063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923AFD-7A16-4DC7-A581-9AEFA75FD12B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841532" y="6459143"/>
            <a:ext cx="58477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tx2"/>
                </a:solidFill>
                <a:latin typeface="+mn-ea"/>
                <a:ea typeface="+mn-ea"/>
              </a:rPr>
              <a:t>* </a:t>
            </a:r>
            <a:r>
              <a:rPr lang="ko-KR" altLang="en-US" sz="1000" dirty="0" smtClean="0">
                <a:solidFill>
                  <a:schemeClr val="tx2"/>
                </a:solidFill>
                <a:latin typeface="+mn-ea"/>
                <a:ea typeface="+mn-ea"/>
              </a:rPr>
              <a:t>분석용 데이터 기간 </a:t>
            </a:r>
            <a:r>
              <a:rPr lang="en-US" altLang="ko-KR" sz="1000" dirty="0" smtClean="0">
                <a:solidFill>
                  <a:schemeClr val="tx2"/>
                </a:solidFill>
                <a:latin typeface="+mn-ea"/>
                <a:ea typeface="+mn-ea"/>
              </a:rPr>
              <a:t>: 2005.11 ~ 2017.08 (</a:t>
            </a:r>
            <a:r>
              <a:rPr lang="ko-KR" altLang="en-US" sz="1000" dirty="0" smtClean="0">
                <a:solidFill>
                  <a:schemeClr val="tx2"/>
                </a:solidFill>
                <a:latin typeface="+mn-ea"/>
                <a:ea typeface="+mn-ea"/>
              </a:rPr>
              <a:t>그래프 데이터기간 </a:t>
            </a:r>
            <a:r>
              <a:rPr lang="en-US" altLang="ko-KR" sz="1000" dirty="0" smtClean="0">
                <a:solidFill>
                  <a:schemeClr val="tx2"/>
                </a:solidFill>
                <a:latin typeface="+mn-ea"/>
                <a:ea typeface="+mn-ea"/>
              </a:rPr>
              <a:t>:</a:t>
            </a:r>
            <a:r>
              <a:rPr lang="ko-KR" altLang="en-US" sz="1000" dirty="0" smtClean="0">
                <a:solidFill>
                  <a:schemeClr val="tx2"/>
                </a:solidFill>
                <a:latin typeface="+mn-ea"/>
                <a:ea typeface="+mn-ea"/>
              </a:rPr>
              <a:t> </a:t>
            </a:r>
            <a:r>
              <a:rPr lang="en-US" altLang="ko-KR" sz="1000" dirty="0" smtClean="0">
                <a:solidFill>
                  <a:schemeClr val="tx2"/>
                </a:solidFill>
                <a:latin typeface="+mn-ea"/>
                <a:ea typeface="+mn-ea"/>
              </a:rPr>
              <a:t>2016.01~2017.08)</a:t>
            </a:r>
            <a:endParaRPr lang="ko-KR" altLang="en-US" sz="1000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185248" y="5216466"/>
            <a:ext cx="2484276" cy="12728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032318"/>
              </p:ext>
            </p:extLst>
          </p:nvPr>
        </p:nvGraphicFramePr>
        <p:xfrm>
          <a:off x="7365652" y="5419331"/>
          <a:ext cx="2159856" cy="1057275"/>
        </p:xfrm>
        <a:graphic>
          <a:graphicData uri="http://schemas.openxmlformats.org/drawingml/2006/table">
            <a:tbl>
              <a:tblPr/>
              <a:tblGrid>
                <a:gridCol w="2159856"/>
              </a:tblGrid>
              <a:tr h="20955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탐지 데이터가 월별 평균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4,467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건이 등록되며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특정기간에 월별 최대 값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(150,058)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을 나타내며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,</a:t>
                      </a:r>
                    </a:p>
                    <a:p>
                      <a:pPr algn="l" fontAlgn="ctr" latinLnBrk="0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월별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4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차 방정식의 월별 패턴을 이용하여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미래 등록정보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</a:t>
                      </a:r>
                      <a:r>
                        <a:rPr lang="ko-KR" altLang="en-US" sz="11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예측치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제공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 latinLnBrk="0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6" name="모서리가 둥근 직사각형 15"/>
          <p:cNvSpPr/>
          <p:nvPr/>
        </p:nvSpPr>
        <p:spPr>
          <a:xfrm>
            <a:off x="118781" y="2428403"/>
            <a:ext cx="1413839" cy="1495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68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80" y="2024845"/>
            <a:ext cx="9220200" cy="1908212"/>
          </a:xfrm>
          <a:prstGeom prst="rect">
            <a:avLst/>
          </a:prstGeom>
        </p:spPr>
      </p:pic>
      <p:sp>
        <p:nvSpPr>
          <p:cNvPr id="73" name="모서리가 둥근 직사각형 4"/>
          <p:cNvSpPr/>
          <p:nvPr/>
        </p:nvSpPr>
        <p:spPr>
          <a:xfrm>
            <a:off x="0" y="1584081"/>
            <a:ext cx="9906000" cy="412688"/>
          </a:xfrm>
          <a:prstGeom prst="rect">
            <a:avLst/>
          </a:prstGeom>
          <a:pattFill prst="dkUpDiag">
            <a:fgClr>
              <a:srgbClr val="009BDE"/>
            </a:fgClr>
            <a:bgClr>
              <a:srgbClr val="0085C0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1" tIns="41015" rIns="82031" bIns="41015" anchor="ctr"/>
          <a:lstStyle/>
          <a:p>
            <a:pPr algn="ctr" defTabSz="9578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Decomposition of additive time series </a:t>
            </a:r>
            <a:r>
              <a:rPr kumimoji="0"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</a:t>
            </a:r>
            <a:r>
              <a:rPr kumimoji="0"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kumimoji="0"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(</a:t>
            </a:r>
            <a:r>
              <a:rPr kumimoji="0"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악성코드 은닉사이트 탐지시스템 </a:t>
            </a:r>
            <a:r>
              <a:rPr kumimoji="0"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: C0002)</a:t>
            </a:r>
            <a:endParaRPr kumimoji="0"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74" name="Picture 1" descr="\\Mk-newpc\옥빈 맥 공유\디자인앤피티\발표용psd\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97" t="12292" r="2800" b="80139"/>
          <a:stretch>
            <a:fillRect/>
          </a:stretch>
        </p:blipFill>
        <p:spPr bwMode="auto">
          <a:xfrm>
            <a:off x="0" y="1584325"/>
            <a:ext cx="9906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6645188" y="2132069"/>
            <a:ext cx="949368" cy="5048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형 설명선 8"/>
          <p:cNvSpPr/>
          <p:nvPr/>
        </p:nvSpPr>
        <p:spPr>
          <a:xfrm>
            <a:off x="7761312" y="2132856"/>
            <a:ext cx="1276580" cy="540060"/>
          </a:xfrm>
          <a:prstGeom prst="wedgeEllipseCallout">
            <a:avLst>
              <a:gd name="adj1" fmla="val -59491"/>
              <a:gd name="adj2" fmla="val 605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2014-05,</a:t>
            </a:r>
          </a:p>
          <a:p>
            <a:pPr algn="ctr"/>
            <a:r>
              <a:rPr lang="en-US" altLang="ko-KR" sz="1200" dirty="0" smtClean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2015-01</a:t>
            </a:r>
            <a:endParaRPr lang="ko-KR" altLang="en-US" sz="1200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486916" y="872850"/>
            <a:ext cx="634347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과제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1.5 </a:t>
            </a:r>
            <a:r>
              <a:rPr kumimoji="0" lang="ko-KR" altLang="en-US" sz="2400" spc="-50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시계열</a:t>
            </a: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 분석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(</a:t>
            </a: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사이버 위협정보 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: </a:t>
            </a: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내부 데이터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)</a:t>
            </a:r>
            <a:endParaRPr kumimoji="0" lang="ko-KR" altLang="en-US" sz="2400" spc="-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923AFD-7A16-4DC7-A581-9AEFA75FD12B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8524" y="6345324"/>
            <a:ext cx="2628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tx2"/>
                </a:solidFill>
                <a:latin typeface="+mn-ea"/>
                <a:ea typeface="+mn-ea"/>
              </a:rPr>
              <a:t>* </a:t>
            </a:r>
            <a:r>
              <a:rPr lang="ko-KR" altLang="en-US" sz="1000" dirty="0" smtClean="0">
                <a:solidFill>
                  <a:schemeClr val="tx2"/>
                </a:solidFill>
                <a:latin typeface="+mn-ea"/>
                <a:ea typeface="+mn-ea"/>
              </a:rPr>
              <a:t>분석용 데이터 기간 </a:t>
            </a:r>
            <a:r>
              <a:rPr lang="en-US" altLang="ko-KR" sz="1000" dirty="0" smtClean="0">
                <a:solidFill>
                  <a:schemeClr val="tx2"/>
                </a:solidFill>
                <a:latin typeface="+mn-ea"/>
                <a:ea typeface="+mn-ea"/>
              </a:rPr>
              <a:t>: 2015.01 ~ 2017.08</a:t>
            </a:r>
            <a:endParaRPr lang="ko-KR" altLang="en-US" sz="1000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151875"/>
              </p:ext>
            </p:extLst>
          </p:nvPr>
        </p:nvGraphicFramePr>
        <p:xfrm>
          <a:off x="681038" y="3934921"/>
          <a:ext cx="8543920" cy="856089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</a:tblGrid>
              <a:tr h="194951">
                <a:tc rowSpan="4"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 smtClean="0">
                          <a:effectLst/>
                          <a:latin typeface="+mn-ea"/>
                          <a:ea typeface="+mn-ea"/>
                        </a:rPr>
                        <a:t>   관측자료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년월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</a:tr>
              <a:tr h="1949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 smtClean="0">
                          <a:effectLst/>
                        </a:rPr>
                        <a:t>2015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150,058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31,179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3,793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4,685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1,815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850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1,919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1,360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3,664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1,245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3,631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3,372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</a:tr>
              <a:tr h="1949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 smtClean="0">
                          <a:effectLst/>
                        </a:rPr>
                        <a:t>2016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664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4,908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3,798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1,492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1,387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612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651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375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1,207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1,245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1,647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346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</a:tr>
              <a:tr h="2712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 smtClean="0">
                          <a:effectLst/>
                        </a:rPr>
                        <a:t>2017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1,938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1,104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1,958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5,058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9,519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3,810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1,691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631574"/>
              </p:ext>
            </p:extLst>
          </p:nvPr>
        </p:nvGraphicFramePr>
        <p:xfrm>
          <a:off x="681038" y="4843028"/>
          <a:ext cx="8543920" cy="856089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</a:tblGrid>
              <a:tr h="194951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계절성분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년월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</a:tr>
              <a:tr h="1949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 smtClean="0">
                          <a:effectLst/>
                        </a:rPr>
                        <a:t>2015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9,958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411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-3,092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-3,062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4,590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-2,411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-2,658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-2,709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-2,527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-1,887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228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3,159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</a:tr>
              <a:tr h="1949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 smtClean="0">
                          <a:effectLst/>
                        </a:rPr>
                        <a:t>2016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9,958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411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-3,092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-3,062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4,590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-2,411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-2,658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-2,709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-2,527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-1,887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228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3,159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</a:tr>
              <a:tr h="2712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 smtClean="0">
                          <a:effectLst/>
                        </a:rPr>
                        <a:t>2017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9,958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411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-3,092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-3,062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4,590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-2,411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-2,658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606454"/>
              </p:ext>
            </p:extLst>
          </p:nvPr>
        </p:nvGraphicFramePr>
        <p:xfrm>
          <a:off x="681038" y="5735121"/>
          <a:ext cx="8543920" cy="826227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</a:tblGrid>
              <a:tr h="194951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추세성분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년월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</a:tr>
              <a:tr h="1650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 smtClean="0">
                          <a:effectLst/>
                          <a:latin typeface="+mn-ea"/>
                          <a:ea typeface="+mn-ea"/>
                        </a:rPr>
                        <a:t>2015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28,857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28,275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27,761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26,907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24,725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20,285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11,073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3,753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2,659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2,526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2,375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2,348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</a:tr>
              <a:tr h="1949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2,285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2,191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2,048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1,945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1,863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1,654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1,581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1,475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1,240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1,312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1,800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2,272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</a:tr>
              <a:tr h="2712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2,448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NA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NA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NA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NA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NA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NA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20" marR="6820" marT="6820" marB="0" anchor="ctr"/>
                </a:tc>
              </a:tr>
            </a:tbl>
          </a:graphicData>
        </a:graphic>
      </p:graphicFrame>
      <p:sp>
        <p:nvSpPr>
          <p:cNvPr id="21" name="모서리가 둥근 직사각형 20"/>
          <p:cNvSpPr/>
          <p:nvPr/>
        </p:nvSpPr>
        <p:spPr>
          <a:xfrm>
            <a:off x="1892660" y="4149080"/>
            <a:ext cx="62130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340932" y="4833156"/>
            <a:ext cx="648072" cy="9001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856656" y="4833156"/>
            <a:ext cx="648072" cy="9001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8589404" y="4855223"/>
            <a:ext cx="648072" cy="8420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6895312" y="5406825"/>
            <a:ext cx="2342164" cy="11403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950555"/>
              </p:ext>
            </p:extLst>
          </p:nvPr>
        </p:nvGraphicFramePr>
        <p:xfrm>
          <a:off x="7001424" y="5534895"/>
          <a:ext cx="2200048" cy="1134465"/>
        </p:xfrm>
        <a:graphic>
          <a:graphicData uri="http://schemas.openxmlformats.org/drawingml/2006/table">
            <a:tbl>
              <a:tblPr/>
              <a:tblGrid>
                <a:gridCol w="2200048"/>
              </a:tblGrid>
              <a:tr h="829384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2014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년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5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월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, 2015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년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월에 탐지가 급등함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  <a:p>
                      <a:pPr algn="l" fontAlgn="ctr" latinLnBrk="0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추세정보는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2014~2016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년에 급격하게 탐지등록이 증가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  <a:p>
                      <a:pPr algn="l" fontAlgn="ctr" latinLnBrk="0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계절성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, 5, 12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월에 탐지등록이 많음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6740">
                <a:tc>
                  <a:txBody>
                    <a:bodyPr/>
                    <a:lstStyle/>
                    <a:p>
                      <a:pPr algn="l" fontAlgn="ctr" latinLnBrk="0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81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6501172" y="2600908"/>
            <a:ext cx="180021" cy="26625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모서리가 둥근 직사각형 4"/>
          <p:cNvSpPr/>
          <p:nvPr/>
        </p:nvSpPr>
        <p:spPr>
          <a:xfrm>
            <a:off x="0" y="1584081"/>
            <a:ext cx="9906000" cy="412688"/>
          </a:xfrm>
          <a:prstGeom prst="rect">
            <a:avLst/>
          </a:prstGeom>
          <a:pattFill prst="dkUpDiag">
            <a:fgClr>
              <a:srgbClr val="009BDE"/>
            </a:fgClr>
            <a:bgClr>
              <a:srgbClr val="0085C0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1" tIns="41015" rIns="82031" bIns="41015" anchor="ctr"/>
          <a:lstStyle/>
          <a:p>
            <a:pPr algn="ctr" defTabSz="9578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Prediction </a:t>
            </a:r>
            <a:r>
              <a:rPr kumimoji="0"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</a:t>
            </a:r>
            <a:r>
              <a:rPr kumimoji="0"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kumimoji="0"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(</a:t>
            </a:r>
            <a:r>
              <a:rPr kumimoji="0" lang="ko-KR" altLang="en-US" sz="1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회원사</a:t>
            </a:r>
            <a:r>
              <a:rPr kumimoji="0"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 정보 </a:t>
            </a:r>
            <a:r>
              <a:rPr kumimoji="0"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: C8000)</a:t>
            </a:r>
            <a:endParaRPr kumimoji="0"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74" name="Picture 1" descr="\\Mk-newpc\옥빈 맥 공유\디자인앤피티\발표용psd\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97" t="12292" r="2800" b="80139"/>
          <a:stretch>
            <a:fillRect/>
          </a:stretch>
        </p:blipFill>
        <p:spPr bwMode="auto">
          <a:xfrm>
            <a:off x="0" y="1584325"/>
            <a:ext cx="9906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모서리가 둥근 직사각형 12"/>
          <p:cNvSpPr/>
          <p:nvPr/>
        </p:nvSpPr>
        <p:spPr>
          <a:xfrm>
            <a:off x="4950435" y="2952980"/>
            <a:ext cx="3092772" cy="2160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7869324" y="2060848"/>
          <a:ext cx="1656184" cy="2901954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930185"/>
                <a:gridCol w="725999"/>
              </a:tblGrid>
              <a:tr h="17024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등록수</a:t>
                      </a:r>
                      <a:r>
                        <a:rPr lang="en-US" altLang="ko-KR" sz="800" u="none" strike="noStrike" dirty="0">
                          <a:effectLst/>
                        </a:rPr>
                        <a:t>(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탐색적분석정보</a:t>
                      </a:r>
                      <a:r>
                        <a:rPr lang="en-US" altLang="ko-KR" sz="800" u="none" strike="noStrike" dirty="0">
                          <a:effectLst/>
                        </a:rPr>
                        <a:t>)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0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평균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 smtClean="0">
                          <a:effectLst/>
                        </a:rPr>
                        <a:t>4,588.3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70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표준 오차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 smtClean="0">
                          <a:effectLst/>
                        </a:rPr>
                        <a:t>1,608.7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70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중앙값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 smtClean="0">
                          <a:effectLst/>
                        </a:rPr>
                        <a:t>2,334.5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70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최빈값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70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표준 편차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 smtClean="0">
                          <a:effectLst/>
                        </a:rPr>
                        <a:t>9,100.4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70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분산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 smtClean="0">
                          <a:effectLst/>
                        </a:rPr>
                        <a:t>82,817,453.46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70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첨도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 smtClean="0">
                          <a:effectLst/>
                        </a:rPr>
                        <a:t>19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70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왜도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4.2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70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범위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 smtClean="0">
                          <a:effectLst/>
                        </a:rPr>
                        <a:t>49,138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70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최소값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70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최대값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 smtClean="0">
                          <a:effectLst/>
                        </a:rPr>
                        <a:t>49,141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70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합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 smtClean="0">
                          <a:effectLst/>
                        </a:rPr>
                        <a:t>146,827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70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관측수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32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70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가장 큰 값</a:t>
                      </a:r>
                      <a:r>
                        <a:rPr lang="en-US" altLang="ko-KR" sz="800" u="none" strike="noStrike">
                          <a:effectLst/>
                        </a:rPr>
                        <a:t>(1)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 smtClean="0">
                          <a:effectLst/>
                        </a:rPr>
                        <a:t>49,141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70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가장 작은 값</a:t>
                      </a:r>
                      <a:r>
                        <a:rPr lang="en-US" altLang="ko-KR" sz="800" u="none" strike="noStrike" dirty="0">
                          <a:effectLst/>
                        </a:rPr>
                        <a:t>(1)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779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신뢰 수준</a:t>
                      </a:r>
                      <a:r>
                        <a:rPr lang="en-US" altLang="ko-KR" sz="800" u="none" strike="noStrike">
                          <a:effectLst/>
                        </a:rPr>
                        <a:t>(95.0%)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 smtClean="0">
                          <a:effectLst/>
                        </a:rPr>
                        <a:t>3,281.0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14" name="차트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451565"/>
              </p:ext>
            </p:extLst>
          </p:nvPr>
        </p:nvGraphicFramePr>
        <p:xfrm>
          <a:off x="1172581" y="2057453"/>
          <a:ext cx="7092787" cy="42594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236476" y="2065328"/>
          <a:ext cx="863076" cy="4351347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431538"/>
                <a:gridCol w="431538"/>
              </a:tblGrid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년월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등록수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201501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201502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46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201503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165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201504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201505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6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201506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36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201507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757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201508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718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201509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1,692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201510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3,870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201511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3,260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201512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3,537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201601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3,660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201602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2,708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201603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2,884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201604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2,576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201605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5,943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201606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1,891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201607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2,529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201608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2,374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201609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1,630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201610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2,295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201611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2,525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201612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17,417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201701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2,088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201702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15,762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201703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3,211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201704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1,318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201705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1,321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201706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846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201707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10,608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201708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49,141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94" marR="5994" marT="5994" marB="0" anchor="ctr"/>
                </a:tc>
              </a:tr>
            </a:tbl>
          </a:graphicData>
        </a:graphic>
      </p:graphicFrame>
      <p:sp>
        <p:nvSpPr>
          <p:cNvPr id="11" name="모서리가 둥근 직사각형 10"/>
          <p:cNvSpPr/>
          <p:nvPr/>
        </p:nvSpPr>
        <p:spPr>
          <a:xfrm>
            <a:off x="7833320" y="2204864"/>
            <a:ext cx="1743637" cy="2063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486916" y="872850"/>
            <a:ext cx="634347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과제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1.6 </a:t>
            </a:r>
            <a:r>
              <a:rPr kumimoji="0" lang="ko-KR" altLang="en-US" sz="2400" spc="-50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시계열</a:t>
            </a: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 분석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(</a:t>
            </a: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사이버 위협정보 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: </a:t>
            </a:r>
            <a:r>
              <a:rPr kumimoji="0" lang="ko-KR" altLang="en-US" sz="2400" spc="-50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회원사</a:t>
            </a: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 정보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)</a:t>
            </a:r>
            <a:endParaRPr kumimoji="0" lang="ko-KR" altLang="en-US" sz="2400" spc="-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923AFD-7A16-4DC7-A581-9AEFA75FD12B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72580" y="6345324"/>
            <a:ext cx="58477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tx2"/>
                </a:solidFill>
                <a:latin typeface="+mn-ea"/>
                <a:ea typeface="+mn-ea"/>
              </a:rPr>
              <a:t>* </a:t>
            </a:r>
            <a:r>
              <a:rPr lang="ko-KR" altLang="en-US" sz="1000" dirty="0" smtClean="0">
                <a:solidFill>
                  <a:schemeClr val="tx2"/>
                </a:solidFill>
                <a:latin typeface="+mn-ea"/>
                <a:ea typeface="+mn-ea"/>
              </a:rPr>
              <a:t>분석용 데이터 기간 </a:t>
            </a:r>
            <a:r>
              <a:rPr lang="en-US" altLang="ko-KR" sz="1000" dirty="0" smtClean="0">
                <a:solidFill>
                  <a:schemeClr val="tx2"/>
                </a:solidFill>
                <a:latin typeface="+mn-ea"/>
                <a:ea typeface="+mn-ea"/>
              </a:rPr>
              <a:t>: 2015.01 ~ 2017.08</a:t>
            </a:r>
            <a:endParaRPr lang="ko-KR" altLang="en-US" sz="1000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149244" y="4962802"/>
            <a:ext cx="2412268" cy="11792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464561"/>
              </p:ext>
            </p:extLst>
          </p:nvPr>
        </p:nvGraphicFramePr>
        <p:xfrm>
          <a:off x="7329648" y="5144033"/>
          <a:ext cx="2159856" cy="1057275"/>
        </p:xfrm>
        <a:graphic>
          <a:graphicData uri="http://schemas.openxmlformats.org/drawingml/2006/table">
            <a:tbl>
              <a:tblPr/>
              <a:tblGrid>
                <a:gridCol w="2159856"/>
              </a:tblGrid>
              <a:tr h="20955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회원사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정보는 월별 평균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4,588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건이 등록되며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특정기간에 월별 최대 값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(49,141)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을 나타내며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,</a:t>
                      </a:r>
                    </a:p>
                    <a:p>
                      <a:pPr algn="l" fontAlgn="ctr" latinLnBrk="0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월별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4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차 방정식이 월별 미래 패턴을 적절하게 예지 할 수 있음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 latinLnBrk="0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9" name="모서리가 둥근 직사각형 18"/>
          <p:cNvSpPr/>
          <p:nvPr/>
        </p:nvSpPr>
        <p:spPr>
          <a:xfrm>
            <a:off x="190789" y="6273800"/>
            <a:ext cx="909783" cy="1490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05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89231"/>
              </p:ext>
            </p:extLst>
          </p:nvPr>
        </p:nvGraphicFramePr>
        <p:xfrm>
          <a:off x="681038" y="3934921"/>
          <a:ext cx="8543920" cy="856089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</a:tblGrid>
              <a:tr h="194951">
                <a:tc rowSpan="4"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 smtClean="0">
                          <a:effectLst/>
                          <a:latin typeface="+mn-ea"/>
                          <a:ea typeface="+mn-ea"/>
                        </a:rPr>
                        <a:t>   관측자료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년월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</a:tr>
              <a:tr h="1949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46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165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757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718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1,692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3,870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3,260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3,537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</a:tr>
              <a:tr h="1949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3,660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2,708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2,884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2,576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5,943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1,891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2,529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2,374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1,630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2,295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2,525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17,417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</a:tr>
              <a:tr h="2712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2,088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15,762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3,211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1,318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1,321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846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10,608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49,141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663537"/>
              </p:ext>
            </p:extLst>
          </p:nvPr>
        </p:nvGraphicFramePr>
        <p:xfrm>
          <a:off x="681038" y="4843028"/>
          <a:ext cx="8543920" cy="856089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</a:tblGrid>
              <a:tr h="194951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계절성분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년월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</a:tr>
              <a:tr h="1949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-1,420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3,727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-662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-902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2,561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-2,038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-1,478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-1,946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-2,221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-891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-1,135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6,405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</a:tr>
              <a:tr h="1949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-1,420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3,727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-662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-902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2,561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-2,038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-1,478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-1,946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-2,221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-891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-1,135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6,405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</a:tr>
              <a:tr h="2712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-1,420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3,727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-662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-902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2,561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-2,038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-1,478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-1,946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243205"/>
              </p:ext>
            </p:extLst>
          </p:nvPr>
        </p:nvGraphicFramePr>
        <p:xfrm>
          <a:off x="681038" y="5735121"/>
          <a:ext cx="8543920" cy="826227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  <a:gridCol w="610280"/>
              </a:tblGrid>
              <a:tr h="194951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추세성분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년월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</a:tr>
              <a:tr h="1650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 smtClean="0">
                          <a:effectLst/>
                          <a:latin typeface="+mn-ea"/>
                          <a:ea typeface="+mn-ea"/>
                        </a:rPr>
                        <a:t>2015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1,327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1,591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1,815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2,035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2,389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2,714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</a:tr>
              <a:tr h="1949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2,865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3,008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3,074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3,006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2,910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3,458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3,971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4,449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5,006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4,968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4,723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4,487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</a:tr>
              <a:tr h="2712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2017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4,780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7,065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76" marR="8476" marT="8476" marB="0" anchor="ctr"/>
                </a:tc>
              </a:tr>
            </a:tbl>
          </a:graphicData>
        </a:graphic>
      </p:graphicFrame>
      <p:sp>
        <p:nvSpPr>
          <p:cNvPr id="73" name="모서리가 둥근 직사각형 4"/>
          <p:cNvSpPr/>
          <p:nvPr/>
        </p:nvSpPr>
        <p:spPr>
          <a:xfrm>
            <a:off x="0" y="1584081"/>
            <a:ext cx="9906000" cy="412688"/>
          </a:xfrm>
          <a:prstGeom prst="rect">
            <a:avLst/>
          </a:prstGeom>
          <a:pattFill prst="dkUpDiag">
            <a:fgClr>
              <a:srgbClr val="009BDE"/>
            </a:fgClr>
            <a:bgClr>
              <a:srgbClr val="0085C0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1" tIns="41015" rIns="82031" bIns="41015" anchor="ctr"/>
          <a:lstStyle/>
          <a:p>
            <a:pPr algn="ctr" defTabSz="9578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Decomposition of additive time series </a:t>
            </a:r>
            <a:r>
              <a:rPr kumimoji="0"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</a:t>
            </a:r>
            <a:r>
              <a:rPr kumimoji="0"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kumimoji="0"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(</a:t>
            </a:r>
            <a:r>
              <a:rPr kumimoji="0"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회원사</a:t>
            </a:r>
            <a:r>
              <a:rPr kumimoji="0"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 정보 </a:t>
            </a:r>
            <a:r>
              <a:rPr kumimoji="0"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: C8000)</a:t>
            </a:r>
            <a:endParaRPr kumimoji="0"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74" name="Picture 1" descr="\\Mk-newpc\옥빈 맥 공유\디자인앤피티\발표용psd\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97" t="12292" r="2800" b="80139"/>
          <a:stretch>
            <a:fillRect/>
          </a:stretch>
        </p:blipFill>
        <p:spPr bwMode="auto">
          <a:xfrm>
            <a:off x="0" y="1584325"/>
            <a:ext cx="9906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13" y="2115028"/>
            <a:ext cx="9001000" cy="1818028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2504728" y="4851158"/>
            <a:ext cx="612068" cy="8460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340931" y="4844568"/>
            <a:ext cx="619659" cy="8526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8622216" y="4837978"/>
            <a:ext cx="615260" cy="85927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486916" y="872850"/>
            <a:ext cx="634347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과제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1.7 </a:t>
            </a:r>
            <a:r>
              <a:rPr kumimoji="0" lang="ko-KR" altLang="en-US" sz="2400" spc="-50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시계열</a:t>
            </a: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 분석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(</a:t>
            </a: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사이버 위협정보 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: </a:t>
            </a:r>
            <a:r>
              <a:rPr kumimoji="0" lang="ko-KR" altLang="en-US" sz="2400" spc="-50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회원사</a:t>
            </a: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 정보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)</a:t>
            </a:r>
            <a:endParaRPr kumimoji="0" lang="ko-KR" altLang="en-US" sz="2400" spc="-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923AFD-7A16-4DC7-A581-9AEFA75FD12B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717196" y="5913276"/>
            <a:ext cx="2589010" cy="6659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03618"/>
              </p:ext>
            </p:extLst>
          </p:nvPr>
        </p:nvGraphicFramePr>
        <p:xfrm>
          <a:off x="6856030" y="6057292"/>
          <a:ext cx="2437792" cy="576064"/>
        </p:xfrm>
        <a:graphic>
          <a:graphicData uri="http://schemas.openxmlformats.org/drawingml/2006/table">
            <a:tbl>
              <a:tblPr/>
              <a:tblGrid>
                <a:gridCol w="2437792"/>
              </a:tblGrid>
              <a:tr h="39889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추세정보는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2015~2017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년에 점증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, </a:t>
                      </a:r>
                    </a:p>
                    <a:p>
                      <a:pPr algn="l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계절성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12, 2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, 5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월에 탐지등록이 많음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6236"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519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모서리가 둥근 직사각형 4"/>
          <p:cNvSpPr/>
          <p:nvPr/>
        </p:nvSpPr>
        <p:spPr>
          <a:xfrm>
            <a:off x="0" y="1584081"/>
            <a:ext cx="9906000" cy="412688"/>
          </a:xfrm>
          <a:prstGeom prst="rect">
            <a:avLst/>
          </a:prstGeom>
          <a:pattFill prst="dkUpDiag">
            <a:fgClr>
              <a:srgbClr val="009BDE"/>
            </a:fgClr>
            <a:bgClr>
              <a:srgbClr val="0085C0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1" tIns="41015" rIns="82031" bIns="41015" anchor="ctr"/>
          <a:lstStyle/>
          <a:p>
            <a:pPr algn="ctr" defTabSz="9578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악성코드 유사도 분석</a:t>
            </a:r>
            <a:endParaRPr kumimoji="0"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74" name="Picture 1" descr="\\Mk-newpc\옥빈 맥 공유\디자인앤피티\발표용psd\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97" t="12292" r="2800" b="80139"/>
          <a:stretch>
            <a:fillRect/>
          </a:stretch>
        </p:blipFill>
        <p:spPr bwMode="auto">
          <a:xfrm>
            <a:off x="0" y="1584325"/>
            <a:ext cx="9906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486916" y="872850"/>
            <a:ext cx="634347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과제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2.1 </a:t>
            </a: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악성코드 유사도 분석</a:t>
            </a:r>
            <a:endParaRPr kumimoji="0" lang="ko-KR" altLang="en-US" sz="2400" spc="-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823179" y="209549"/>
            <a:ext cx="5760640" cy="2867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정윤수 차장</a:t>
            </a:r>
            <a:r>
              <a:rPr lang="ko-KR" altLang="en-US" dirty="0" smtClean="0">
                <a:solidFill>
                  <a:srgbClr val="FF0000"/>
                </a:solidFill>
              </a:rPr>
              <a:t> 추가 및 수정 보완 필요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89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모서리가 둥근 직사각형 4"/>
          <p:cNvSpPr/>
          <p:nvPr/>
        </p:nvSpPr>
        <p:spPr>
          <a:xfrm>
            <a:off x="0" y="1584081"/>
            <a:ext cx="9906000" cy="412688"/>
          </a:xfrm>
          <a:prstGeom prst="rect">
            <a:avLst/>
          </a:prstGeom>
          <a:pattFill prst="dkUpDiag">
            <a:fgClr>
              <a:srgbClr val="009BDE"/>
            </a:fgClr>
            <a:bgClr>
              <a:srgbClr val="0085C0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1" tIns="41015" rIns="82031" bIns="41015" anchor="ctr"/>
          <a:lstStyle/>
          <a:p>
            <a:pPr algn="ctr" defTabSz="9578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악성코드 유사도 분석</a:t>
            </a:r>
            <a:endParaRPr kumimoji="0"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74" name="Picture 1" descr="\\Mk-newpc\옥빈 맥 공유\디자인앤피티\발표용psd\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97" t="12292" r="2800" b="80139"/>
          <a:stretch>
            <a:fillRect/>
          </a:stretch>
        </p:blipFill>
        <p:spPr bwMode="auto">
          <a:xfrm>
            <a:off x="0" y="1584325"/>
            <a:ext cx="9906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486916" y="872850"/>
            <a:ext cx="634347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과제</a:t>
            </a:r>
            <a:r>
              <a:rPr kumimoji="0" lang="en-US" altLang="ko-KR" sz="2400" spc="-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3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.1 </a:t>
            </a: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위협정보 수집과 분석 기대효과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(</a:t>
            </a: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가칭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)</a:t>
            </a:r>
            <a:endParaRPr kumimoji="0" lang="ko-KR" altLang="en-US" sz="2400" spc="-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3823179" y="209549"/>
            <a:ext cx="5760640" cy="2867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정윤수 차장</a:t>
            </a:r>
            <a:r>
              <a:rPr lang="ko-KR" altLang="en-US" dirty="0" smtClean="0">
                <a:solidFill>
                  <a:srgbClr val="FF0000"/>
                </a:solidFill>
              </a:rPr>
              <a:t> 추가 및 수정 보완 필요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47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2478663" y="1952836"/>
            <a:ext cx="6045924" cy="902499"/>
            <a:chOff x="2749687" y="2132856"/>
            <a:chExt cx="7315567" cy="1201226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6486" y="2132856"/>
              <a:ext cx="125030" cy="1201226"/>
            </a:xfrm>
            <a:prstGeom prst="rect">
              <a:avLst/>
            </a:prstGeom>
          </p:spPr>
        </p:pic>
        <p:sp>
          <p:nvSpPr>
            <p:cNvPr id="45" name="직사각형 44"/>
            <p:cNvSpPr/>
            <p:nvPr/>
          </p:nvSpPr>
          <p:spPr>
            <a:xfrm>
              <a:off x="3418800" y="2358608"/>
              <a:ext cx="6646454" cy="7497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709210" y="2372463"/>
              <a:ext cx="1422139" cy="737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ko-KR" altLang="en-US" sz="2000" dirty="0" smtClean="0">
                  <a:solidFill>
                    <a:schemeClr val="bg1"/>
                  </a:solidFill>
                  <a:latin typeface="+mj-ea"/>
                  <a:ea typeface="+mj-ea"/>
                </a:rPr>
                <a:t>사업 개요</a:t>
              </a:r>
              <a:endParaRPr lang="ko-KR" altLang="en-US" sz="2000" dirty="0">
                <a:solidFill>
                  <a:srgbClr val="FFDA3B"/>
                </a:solidFill>
                <a:latin typeface="+mj-ea"/>
                <a:ea typeface="+mj-ea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749687" y="2272248"/>
              <a:ext cx="609433" cy="1024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 smtClean="0">
                  <a:solidFill>
                    <a:srgbClr val="0070C0"/>
                  </a:solidFill>
                  <a:latin typeface="+mj-ea"/>
                  <a:ea typeface="+mj-ea"/>
                </a:rPr>
                <a:t>1</a:t>
              </a:r>
              <a:endParaRPr lang="ko-KR" altLang="en-US" sz="4400" dirty="0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491466" y="2625815"/>
            <a:ext cx="6033121" cy="902499"/>
            <a:chOff x="2761366" y="2132856"/>
            <a:chExt cx="7300075" cy="1201226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6486" y="2132856"/>
              <a:ext cx="125030" cy="1201226"/>
            </a:xfrm>
            <a:prstGeom prst="rect">
              <a:avLst/>
            </a:prstGeom>
          </p:spPr>
        </p:pic>
        <p:sp>
          <p:nvSpPr>
            <p:cNvPr id="40" name="직사각형 39"/>
            <p:cNvSpPr/>
            <p:nvPr/>
          </p:nvSpPr>
          <p:spPr>
            <a:xfrm>
              <a:off x="3418800" y="2358608"/>
              <a:ext cx="6642641" cy="7497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709208" y="2372463"/>
              <a:ext cx="1945841" cy="737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ko-KR" altLang="en-US" sz="2000" dirty="0" smtClean="0">
                  <a:solidFill>
                    <a:schemeClr val="bg1"/>
                  </a:solidFill>
                  <a:latin typeface="+mj-ea"/>
                  <a:ea typeface="+mj-ea"/>
                </a:rPr>
                <a:t>세부 추진현황</a:t>
              </a:r>
              <a:endParaRPr lang="ko-KR" altLang="en-US" sz="2000" dirty="0">
                <a:solidFill>
                  <a:srgbClr val="FFDA3B"/>
                </a:solidFill>
                <a:latin typeface="+mj-ea"/>
                <a:ea typeface="+mj-ea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761366" y="2230080"/>
              <a:ext cx="609433" cy="1024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 smtClean="0">
                  <a:solidFill>
                    <a:srgbClr val="0070C0"/>
                  </a:solidFill>
                  <a:latin typeface="+mj-ea"/>
                  <a:ea typeface="+mj-ea"/>
                </a:rPr>
                <a:t>2</a:t>
              </a:r>
              <a:endParaRPr lang="ko-KR" altLang="en-US" sz="4400" dirty="0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2252700" y="3298794"/>
            <a:ext cx="6271887" cy="902499"/>
            <a:chOff x="2749687" y="2132856"/>
            <a:chExt cx="7588982" cy="1201226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6486" y="2132856"/>
              <a:ext cx="125030" cy="1201226"/>
            </a:xfrm>
            <a:prstGeom prst="rect">
              <a:avLst/>
            </a:prstGeom>
          </p:spPr>
        </p:pic>
        <p:sp>
          <p:nvSpPr>
            <p:cNvPr id="36" name="직사각형 35"/>
            <p:cNvSpPr/>
            <p:nvPr/>
          </p:nvSpPr>
          <p:spPr>
            <a:xfrm>
              <a:off x="3418800" y="2358608"/>
              <a:ext cx="6919869" cy="74971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709210" y="2372463"/>
              <a:ext cx="1945841" cy="737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ko-KR" altLang="en-US" sz="2000" dirty="0" smtClean="0">
                  <a:solidFill>
                    <a:schemeClr val="bg1"/>
                  </a:solidFill>
                  <a:latin typeface="+mj-ea"/>
                  <a:ea typeface="+mj-ea"/>
                </a:rPr>
                <a:t>향후 발전방향</a:t>
              </a:r>
              <a:endParaRPr lang="ko-KR" altLang="en-US" sz="2000" dirty="0">
                <a:solidFill>
                  <a:srgbClr val="FFDA3B"/>
                </a:solidFill>
                <a:latin typeface="+mj-ea"/>
                <a:ea typeface="+mj-ea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749687" y="2187913"/>
              <a:ext cx="609433" cy="1024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 smtClean="0">
                  <a:solidFill>
                    <a:srgbClr val="0070C0"/>
                  </a:solidFill>
                  <a:latin typeface="+mj-ea"/>
                  <a:ea typeface="+mj-ea"/>
                </a:rPr>
                <a:t>3</a:t>
              </a:r>
              <a:endParaRPr lang="ko-KR" altLang="en-US" sz="4400" dirty="0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87822" y="919173"/>
            <a:ext cx="1288814" cy="36933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defTabSz="79497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Contents</a:t>
            </a:r>
            <a:endParaRPr kumimoji="0"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2639" y="1029781"/>
            <a:ext cx="3601948" cy="24622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 defTabSz="79497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사이버 위협 </a:t>
            </a:r>
            <a:r>
              <a:rPr kumimoji="0" lang="ko-KR" altLang="en-US" sz="1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인텔리전스</a:t>
            </a:r>
            <a:r>
              <a:rPr kumimoji="0"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kumimoji="0" lang="ko-KR" altLang="en-US" sz="16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9933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빅데이터</a:t>
            </a:r>
            <a:r>
              <a:rPr kumimoji="0" lang="ko-KR" altLang="en-US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9933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kumimoji="0" lang="ko-KR" altLang="en-US" sz="16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9933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정보화전략계획</a:t>
            </a:r>
            <a:r>
              <a:rPr kumimoji="0" lang="ko-KR" altLang="en-US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9933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kumimoji="0"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수립</a:t>
            </a:r>
          </a:p>
        </p:txBody>
      </p:sp>
    </p:spTree>
    <p:extLst>
      <p:ext uri="{BB962C8B-B14F-4D97-AF65-F5344CB8AC3E}">
        <p14:creationId xmlns:p14="http://schemas.microsoft.com/office/powerpoint/2010/main" val="12202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553" y="2132856"/>
            <a:ext cx="4953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 bwMode="auto">
          <a:xfrm>
            <a:off x="2149945" y="3683750"/>
            <a:ext cx="5647371" cy="13157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200" spc="-5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effectLst/>
                <a:latin typeface="+mn-ea"/>
                <a:ea typeface="+mn-ea"/>
              </a:rPr>
              <a:t>Q   &amp;   A</a:t>
            </a:r>
            <a:endParaRPr lang="ko-KR" altLang="en-US" sz="7200" spc="-500" dirty="0">
              <a:ln>
                <a:solidFill>
                  <a:schemeClr val="accent1">
                    <a:alpha val="0"/>
                  </a:schemeClr>
                </a:solidFill>
              </a:ln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7194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798" y="1952836"/>
            <a:ext cx="103331" cy="902499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3021710" y="2122447"/>
            <a:ext cx="5502877" cy="5632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261718" y="2132856"/>
            <a:ext cx="11753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사업 개요</a:t>
            </a:r>
            <a:endParaRPr lang="ko-KR" altLang="en-US" sz="2000" dirty="0">
              <a:solidFill>
                <a:srgbClr val="FFDA3B"/>
              </a:solidFill>
              <a:latin typeface="+mj-ea"/>
              <a:ea typeface="+mj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468724" y="2057563"/>
            <a:ext cx="5036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rgbClr val="0070C0"/>
                </a:solidFill>
                <a:latin typeface="+mj-ea"/>
                <a:ea typeface="+mj-ea"/>
              </a:rPr>
              <a:t>1</a:t>
            </a:r>
            <a:endParaRPr lang="ko-KR" altLang="en-US" sz="44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673" y="2625815"/>
            <a:ext cx="103331" cy="902499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2811585" y="2795426"/>
            <a:ext cx="5713002" cy="56327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51592" y="2805835"/>
            <a:ext cx="16081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세부 추진현황</a:t>
            </a:r>
            <a:endParaRPr lang="ko-KR" altLang="en-US" sz="2000" dirty="0">
              <a:solidFill>
                <a:srgbClr val="FFDA3B"/>
              </a:solidFill>
              <a:latin typeface="+mj-ea"/>
              <a:ea typeface="+mj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268251" y="2698861"/>
            <a:ext cx="5036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rgbClr val="0070C0"/>
                </a:solidFill>
                <a:latin typeface="+mj-ea"/>
                <a:ea typeface="+mj-ea"/>
              </a:rPr>
              <a:t>2</a:t>
            </a:r>
            <a:endParaRPr lang="ko-KR" altLang="en-US" sz="44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888" y="4290697"/>
            <a:ext cx="103331" cy="902499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3034800" y="4460308"/>
            <a:ext cx="5489787" cy="5632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274808" y="4470717"/>
            <a:ext cx="16081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향후 발전방향</a:t>
            </a:r>
            <a:endParaRPr lang="ko-KR" altLang="en-US" sz="2000" dirty="0">
              <a:solidFill>
                <a:srgbClr val="FFDA3B"/>
              </a:solidFill>
              <a:latin typeface="+mj-ea"/>
              <a:ea typeface="+mj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81814" y="4332062"/>
            <a:ext cx="5036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rgbClr val="0070C0"/>
                </a:solidFill>
                <a:latin typeface="+mj-ea"/>
                <a:ea typeface="+mj-ea"/>
              </a:rPr>
              <a:t>3</a:t>
            </a:r>
            <a:endParaRPr lang="ko-KR" altLang="en-US" sz="44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7822" y="919173"/>
            <a:ext cx="1288814" cy="36933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defTabSz="79497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Contents</a:t>
            </a:r>
            <a:endParaRPr kumimoji="0"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22639" y="1029781"/>
            <a:ext cx="3601948" cy="24622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 defTabSz="79497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사이버 위협 </a:t>
            </a:r>
            <a:r>
              <a:rPr kumimoji="0" lang="ko-KR" altLang="en-US" sz="1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인텔리전스</a:t>
            </a:r>
            <a:r>
              <a:rPr kumimoji="0"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kumimoji="0" lang="ko-KR" altLang="en-US" sz="16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9933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빅데이터</a:t>
            </a:r>
            <a:r>
              <a:rPr kumimoji="0" lang="ko-KR" altLang="en-US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9933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kumimoji="0" lang="ko-KR" altLang="en-US" sz="16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9933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정보화전략계획</a:t>
            </a:r>
            <a:r>
              <a:rPr kumimoji="0" lang="ko-KR" altLang="en-US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9933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kumimoji="0"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수립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16796" y="3356992"/>
            <a:ext cx="37016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2.1 </a:t>
            </a:r>
            <a:r>
              <a:rPr lang="ko-KR" altLang="en-US" sz="2000" dirty="0" err="1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빅데이터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000" dirty="0" err="1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정보화전략계획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수립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ts val="3600"/>
              </a:lnSpc>
            </a:pPr>
            <a:r>
              <a:rPr lang="en-US" altLang="ko-KR" sz="2000" dirty="0" smtClean="0">
                <a:latin typeface="+mj-ea"/>
                <a:ea typeface="+mj-ea"/>
              </a:rPr>
              <a:t>2.2 </a:t>
            </a:r>
            <a:r>
              <a:rPr lang="ko-KR" altLang="en-US" sz="2000" dirty="0" err="1" smtClean="0">
                <a:latin typeface="+mj-ea"/>
                <a:ea typeface="+mj-ea"/>
              </a:rPr>
              <a:t>빅데이터</a:t>
            </a:r>
            <a:r>
              <a:rPr lang="ko-KR" altLang="en-US" sz="2000" dirty="0" smtClean="0">
                <a:latin typeface="+mj-ea"/>
                <a:ea typeface="+mj-ea"/>
              </a:rPr>
              <a:t> 분석과제 수행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823179" y="209549"/>
            <a:ext cx="5760640" cy="2867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전체 분석 내용으로 수정 보완 필요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66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모서리가 둥근 직사각형 4"/>
          <p:cNvSpPr/>
          <p:nvPr/>
        </p:nvSpPr>
        <p:spPr>
          <a:xfrm>
            <a:off x="0" y="1584081"/>
            <a:ext cx="9906000" cy="412688"/>
          </a:xfrm>
          <a:prstGeom prst="rect">
            <a:avLst/>
          </a:prstGeom>
          <a:pattFill prst="dkUpDiag">
            <a:fgClr>
              <a:srgbClr val="009BDE"/>
            </a:fgClr>
            <a:bgClr>
              <a:srgbClr val="0085C0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1" tIns="41015" rIns="82031" bIns="41015" anchor="ctr"/>
          <a:lstStyle/>
          <a:p>
            <a:pPr algn="ctr" defTabSz="9578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 과제 수행</a:t>
            </a:r>
            <a:r>
              <a:rPr kumimoji="0"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(</a:t>
            </a:r>
            <a:r>
              <a:rPr kumimoji="0"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탐색적 데이터 분석</a:t>
            </a:r>
            <a:r>
              <a:rPr kumimoji="0"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)</a:t>
            </a:r>
            <a:endParaRPr kumimoji="0"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72" name="Picture 1" descr="\\Mk-newpc\옥빈 맥 공유\디자인앤피티\발표용psd\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97" t="12292" r="2800" b="80139"/>
          <a:stretch>
            <a:fillRect/>
          </a:stretch>
        </p:blipFill>
        <p:spPr bwMode="auto">
          <a:xfrm>
            <a:off x="0" y="1584325"/>
            <a:ext cx="9906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직사각형 64"/>
          <p:cNvSpPr/>
          <p:nvPr/>
        </p:nvSpPr>
        <p:spPr>
          <a:xfrm flipH="1">
            <a:off x="5241032" y="1988840"/>
            <a:ext cx="180020" cy="4356484"/>
          </a:xfrm>
          <a:prstGeom prst="rect">
            <a:avLst/>
          </a:prstGeom>
          <a:gradFill>
            <a:gsLst>
              <a:gs pos="0">
                <a:srgbClr val="0070C0">
                  <a:alpha val="0"/>
                </a:srgbClr>
              </a:gs>
              <a:gs pos="100000">
                <a:schemeClr val="tx1">
                  <a:lumMod val="50000"/>
                  <a:lumOff val="50000"/>
                  <a:alpha val="30000"/>
                </a:schemeClr>
              </a:gs>
            </a:gsLst>
            <a:lin ang="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41" name="그룹 158"/>
          <p:cNvGrpSpPr/>
          <p:nvPr/>
        </p:nvGrpSpPr>
        <p:grpSpPr>
          <a:xfrm>
            <a:off x="5321457" y="2118526"/>
            <a:ext cx="4456079" cy="4118786"/>
            <a:chOff x="200472" y="2276872"/>
            <a:chExt cx="5822742" cy="4118786"/>
          </a:xfrm>
        </p:grpSpPr>
        <p:sp>
          <p:nvSpPr>
            <p:cNvPr id="43" name="직사각형 42"/>
            <p:cNvSpPr/>
            <p:nvPr/>
          </p:nvSpPr>
          <p:spPr>
            <a:xfrm>
              <a:off x="200472" y="2276872"/>
              <a:ext cx="5822742" cy="4118786"/>
            </a:xfrm>
            <a:prstGeom prst="rect">
              <a:avLst/>
            </a:prstGeom>
            <a:solidFill>
              <a:srgbClr val="4472C4">
                <a:lumMod val="20000"/>
                <a:lumOff val="80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t"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kern="0" dirty="0" smtClean="0">
                  <a:latin typeface="+mn-ea"/>
                  <a:ea typeface="+mn-ea"/>
                </a:rPr>
                <a:t>분석과제 수행</a:t>
              </a: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97518" y="2621335"/>
              <a:ext cx="5609965" cy="3689655"/>
            </a:xfrm>
            <a:prstGeom prst="rect">
              <a:avLst/>
            </a:prstGeom>
            <a:solidFill>
              <a:sysClr val="window" lastClr="FFFFFF"/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 tIns="0" bIns="0" anchor="ctr" anchorCtr="0">
              <a:scene3d>
                <a:camera prst="orthographicFront"/>
                <a:lightRig rig="threePt" dir="t"/>
              </a:scene3d>
              <a:sp3d>
                <a:bevelT w="1270"/>
                <a:bevelB w="0" h="0"/>
              </a:sp3d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dirty="0" smtClean="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45" name="그룹 154"/>
          <p:cNvGrpSpPr/>
          <p:nvPr/>
        </p:nvGrpSpPr>
        <p:grpSpPr>
          <a:xfrm>
            <a:off x="128588" y="2118526"/>
            <a:ext cx="5112444" cy="4104456"/>
            <a:chOff x="200472" y="2276872"/>
            <a:chExt cx="5496994" cy="4118786"/>
          </a:xfrm>
        </p:grpSpPr>
        <p:sp>
          <p:nvSpPr>
            <p:cNvPr id="46" name="직사각형 45"/>
            <p:cNvSpPr/>
            <p:nvPr/>
          </p:nvSpPr>
          <p:spPr>
            <a:xfrm>
              <a:off x="200472" y="2276872"/>
              <a:ext cx="5496994" cy="4118786"/>
            </a:xfrm>
            <a:prstGeom prst="rect">
              <a:avLst/>
            </a:prstGeom>
            <a:solidFill>
              <a:srgbClr val="4472C4">
                <a:lumMod val="20000"/>
                <a:lumOff val="80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t"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kern="0" dirty="0" smtClean="0">
                  <a:latin typeface="+mn-ea"/>
                  <a:ea typeface="+mn-ea"/>
                </a:rPr>
                <a:t>분석과제 수행 절차</a:t>
              </a: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78820" y="2621335"/>
              <a:ext cx="5340299" cy="3689655"/>
            </a:xfrm>
            <a:prstGeom prst="rect">
              <a:avLst/>
            </a:prstGeom>
            <a:solidFill>
              <a:sysClr val="window" lastClr="FFFFFF"/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 tIns="0" bIns="0" anchor="ctr" anchorCtr="0">
              <a:scene3d>
                <a:camera prst="orthographicFront"/>
                <a:lightRig rig="threePt" dir="t"/>
              </a:scene3d>
              <a:sp3d>
                <a:bevelT w="1270"/>
                <a:bevelB w="0" h="0"/>
              </a:sp3d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dirty="0" smtClean="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</p:grp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03389" y="4746818"/>
            <a:ext cx="3816424" cy="1404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20" descr="0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6200000">
            <a:off x="7287565" y="2568576"/>
            <a:ext cx="648072" cy="3996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직사각형 49"/>
          <p:cNvSpPr/>
          <p:nvPr/>
        </p:nvSpPr>
        <p:spPr>
          <a:xfrm>
            <a:off x="5545580" y="4458788"/>
            <a:ext cx="40078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/>
            <a:r>
              <a:rPr lang="en-US" altLang="ko-KR" sz="1400" dirty="0" smtClean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Analytics Intelligence/Artificial Intelligence</a:t>
            </a:r>
            <a:endParaRPr lang="ko-KR" altLang="en-US" sz="1400" dirty="0">
              <a:solidFill>
                <a:schemeClr val="accent6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9345488" y="2478566"/>
            <a:ext cx="108012" cy="2376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5"/>
          <a:srcRect l="16432" t="22913" r="3135" b="8723"/>
          <a:stretch/>
        </p:blipFill>
        <p:spPr>
          <a:xfrm>
            <a:off x="5493060" y="2579810"/>
            <a:ext cx="2344648" cy="162000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6"/>
          <a:srcRect l="21961" t="18458" r="22299" b="3883"/>
          <a:stretch/>
        </p:blipFill>
        <p:spPr>
          <a:xfrm>
            <a:off x="7837708" y="2612602"/>
            <a:ext cx="1687800" cy="1620000"/>
          </a:xfrm>
          <a:prstGeom prst="rect">
            <a:avLst/>
          </a:prstGeom>
        </p:spPr>
      </p:pic>
      <p:grpSp>
        <p:nvGrpSpPr>
          <p:cNvPr id="54" name="그룹 19"/>
          <p:cNvGrpSpPr>
            <a:grpSpLocks/>
          </p:cNvGrpSpPr>
          <p:nvPr/>
        </p:nvGrpSpPr>
        <p:grpSpPr bwMode="auto">
          <a:xfrm rot="-473092">
            <a:off x="5860106" y="3622284"/>
            <a:ext cx="3378781" cy="522130"/>
            <a:chOff x="-3509575" y="2400725"/>
            <a:chExt cx="3886201" cy="1364042"/>
          </a:xfrm>
        </p:grpSpPr>
        <p:sp>
          <p:nvSpPr>
            <p:cNvPr id="55" name="자유형 54"/>
            <p:cNvSpPr/>
            <p:nvPr/>
          </p:nvSpPr>
          <p:spPr>
            <a:xfrm>
              <a:off x="-3509575" y="3326102"/>
              <a:ext cx="3886201" cy="438665"/>
            </a:xfrm>
            <a:custGeom>
              <a:avLst/>
              <a:gdLst>
                <a:gd name="connsiteX0" fmla="*/ 0 w 3873844"/>
                <a:gd name="connsiteY0" fmla="*/ 339811 h 432487"/>
                <a:gd name="connsiteX1" fmla="*/ 0 w 3873844"/>
                <a:gd name="connsiteY1" fmla="*/ 339811 h 432487"/>
                <a:gd name="connsiteX2" fmla="*/ 407773 w 3873844"/>
                <a:gd name="connsiteY2" fmla="*/ 0 h 432487"/>
                <a:gd name="connsiteX3" fmla="*/ 3558746 w 3873844"/>
                <a:gd name="connsiteY3" fmla="*/ 0 h 432487"/>
                <a:gd name="connsiteX4" fmla="*/ 3873844 w 3873844"/>
                <a:gd name="connsiteY4" fmla="*/ 432487 h 432487"/>
                <a:gd name="connsiteX5" fmla="*/ 2001795 w 3873844"/>
                <a:gd name="connsiteY5" fmla="*/ 321276 h 432487"/>
                <a:gd name="connsiteX0" fmla="*/ 12357 w 3886201"/>
                <a:gd name="connsiteY0" fmla="*/ 339811 h 438665"/>
                <a:gd name="connsiteX1" fmla="*/ 0 w 3886201"/>
                <a:gd name="connsiteY1" fmla="*/ 438665 h 438665"/>
                <a:gd name="connsiteX2" fmla="*/ 420130 w 3886201"/>
                <a:gd name="connsiteY2" fmla="*/ 0 h 438665"/>
                <a:gd name="connsiteX3" fmla="*/ 3571103 w 3886201"/>
                <a:gd name="connsiteY3" fmla="*/ 0 h 438665"/>
                <a:gd name="connsiteX4" fmla="*/ 3886201 w 3886201"/>
                <a:gd name="connsiteY4" fmla="*/ 432487 h 438665"/>
                <a:gd name="connsiteX5" fmla="*/ 2014152 w 3886201"/>
                <a:gd name="connsiteY5" fmla="*/ 321276 h 438665"/>
                <a:gd name="connsiteX0" fmla="*/ 1451276 w 3922628"/>
                <a:gd name="connsiteY0" fmla="*/ 481913 h 481913"/>
                <a:gd name="connsiteX1" fmla="*/ 36427 w 3922628"/>
                <a:gd name="connsiteY1" fmla="*/ 438665 h 481913"/>
                <a:gd name="connsiteX2" fmla="*/ 456557 w 3922628"/>
                <a:gd name="connsiteY2" fmla="*/ 0 h 481913"/>
                <a:gd name="connsiteX3" fmla="*/ 3607530 w 3922628"/>
                <a:gd name="connsiteY3" fmla="*/ 0 h 481913"/>
                <a:gd name="connsiteX4" fmla="*/ 3922628 w 3922628"/>
                <a:gd name="connsiteY4" fmla="*/ 432487 h 481913"/>
                <a:gd name="connsiteX5" fmla="*/ 2050579 w 3922628"/>
                <a:gd name="connsiteY5" fmla="*/ 321276 h 481913"/>
                <a:gd name="connsiteX0" fmla="*/ 2079492 w 3957719"/>
                <a:gd name="connsiteY0" fmla="*/ 308918 h 450009"/>
                <a:gd name="connsiteX1" fmla="*/ 71518 w 3957719"/>
                <a:gd name="connsiteY1" fmla="*/ 438665 h 450009"/>
                <a:gd name="connsiteX2" fmla="*/ 491648 w 3957719"/>
                <a:gd name="connsiteY2" fmla="*/ 0 h 450009"/>
                <a:gd name="connsiteX3" fmla="*/ 3642621 w 3957719"/>
                <a:gd name="connsiteY3" fmla="*/ 0 h 450009"/>
                <a:gd name="connsiteX4" fmla="*/ 3957719 w 3957719"/>
                <a:gd name="connsiteY4" fmla="*/ 432487 h 450009"/>
                <a:gd name="connsiteX5" fmla="*/ 2085670 w 3957719"/>
                <a:gd name="connsiteY5" fmla="*/ 321276 h 450009"/>
                <a:gd name="connsiteX0" fmla="*/ 2079492 w 3957719"/>
                <a:gd name="connsiteY0" fmla="*/ 308918 h 450009"/>
                <a:gd name="connsiteX1" fmla="*/ 71518 w 3957719"/>
                <a:gd name="connsiteY1" fmla="*/ 438665 h 450009"/>
                <a:gd name="connsiteX2" fmla="*/ 491648 w 3957719"/>
                <a:gd name="connsiteY2" fmla="*/ 0 h 450009"/>
                <a:gd name="connsiteX3" fmla="*/ 3642621 w 3957719"/>
                <a:gd name="connsiteY3" fmla="*/ 0 h 450009"/>
                <a:gd name="connsiteX4" fmla="*/ 3957719 w 3957719"/>
                <a:gd name="connsiteY4" fmla="*/ 432487 h 450009"/>
                <a:gd name="connsiteX5" fmla="*/ 2085670 w 3957719"/>
                <a:gd name="connsiteY5" fmla="*/ 321276 h 450009"/>
                <a:gd name="connsiteX6" fmla="*/ 2079492 w 3957719"/>
                <a:gd name="connsiteY6" fmla="*/ 308918 h 450009"/>
                <a:gd name="connsiteX0" fmla="*/ 2025550 w 3903777"/>
                <a:gd name="connsiteY0" fmla="*/ 308918 h 501361"/>
                <a:gd name="connsiteX1" fmla="*/ 17576 w 3903777"/>
                <a:gd name="connsiteY1" fmla="*/ 438665 h 501361"/>
                <a:gd name="connsiteX2" fmla="*/ 437706 w 3903777"/>
                <a:gd name="connsiteY2" fmla="*/ 0 h 501361"/>
                <a:gd name="connsiteX3" fmla="*/ 3588679 w 3903777"/>
                <a:gd name="connsiteY3" fmla="*/ 0 h 501361"/>
                <a:gd name="connsiteX4" fmla="*/ 3903777 w 3903777"/>
                <a:gd name="connsiteY4" fmla="*/ 432487 h 501361"/>
                <a:gd name="connsiteX5" fmla="*/ 2031728 w 3903777"/>
                <a:gd name="connsiteY5" fmla="*/ 321276 h 501361"/>
                <a:gd name="connsiteX6" fmla="*/ 2025550 w 3903777"/>
                <a:gd name="connsiteY6" fmla="*/ 308918 h 501361"/>
                <a:gd name="connsiteX0" fmla="*/ 2007974 w 3886201"/>
                <a:gd name="connsiteY0" fmla="*/ 308918 h 438665"/>
                <a:gd name="connsiteX1" fmla="*/ 0 w 3886201"/>
                <a:gd name="connsiteY1" fmla="*/ 438665 h 438665"/>
                <a:gd name="connsiteX2" fmla="*/ 420130 w 3886201"/>
                <a:gd name="connsiteY2" fmla="*/ 0 h 438665"/>
                <a:gd name="connsiteX3" fmla="*/ 3571103 w 3886201"/>
                <a:gd name="connsiteY3" fmla="*/ 0 h 438665"/>
                <a:gd name="connsiteX4" fmla="*/ 3886201 w 3886201"/>
                <a:gd name="connsiteY4" fmla="*/ 432487 h 438665"/>
                <a:gd name="connsiteX5" fmla="*/ 2014152 w 3886201"/>
                <a:gd name="connsiteY5" fmla="*/ 321276 h 438665"/>
                <a:gd name="connsiteX6" fmla="*/ 2007974 w 3886201"/>
                <a:gd name="connsiteY6" fmla="*/ 308918 h 438665"/>
                <a:gd name="connsiteX0" fmla="*/ 2014152 w 3886201"/>
                <a:gd name="connsiteY0" fmla="*/ 370701 h 438665"/>
                <a:gd name="connsiteX1" fmla="*/ 0 w 3886201"/>
                <a:gd name="connsiteY1" fmla="*/ 438665 h 438665"/>
                <a:gd name="connsiteX2" fmla="*/ 420130 w 3886201"/>
                <a:gd name="connsiteY2" fmla="*/ 0 h 438665"/>
                <a:gd name="connsiteX3" fmla="*/ 3571103 w 3886201"/>
                <a:gd name="connsiteY3" fmla="*/ 0 h 438665"/>
                <a:gd name="connsiteX4" fmla="*/ 3886201 w 3886201"/>
                <a:gd name="connsiteY4" fmla="*/ 432487 h 438665"/>
                <a:gd name="connsiteX5" fmla="*/ 2014152 w 3886201"/>
                <a:gd name="connsiteY5" fmla="*/ 321276 h 438665"/>
                <a:gd name="connsiteX6" fmla="*/ 2014152 w 3886201"/>
                <a:gd name="connsiteY6" fmla="*/ 370701 h 438665"/>
                <a:gd name="connsiteX0" fmla="*/ 1921476 w 3886201"/>
                <a:gd name="connsiteY0" fmla="*/ 345988 h 438665"/>
                <a:gd name="connsiteX1" fmla="*/ 0 w 3886201"/>
                <a:gd name="connsiteY1" fmla="*/ 438665 h 438665"/>
                <a:gd name="connsiteX2" fmla="*/ 420130 w 3886201"/>
                <a:gd name="connsiteY2" fmla="*/ 0 h 438665"/>
                <a:gd name="connsiteX3" fmla="*/ 3571103 w 3886201"/>
                <a:gd name="connsiteY3" fmla="*/ 0 h 438665"/>
                <a:gd name="connsiteX4" fmla="*/ 3886201 w 3886201"/>
                <a:gd name="connsiteY4" fmla="*/ 432487 h 438665"/>
                <a:gd name="connsiteX5" fmla="*/ 2014152 w 3886201"/>
                <a:gd name="connsiteY5" fmla="*/ 321276 h 438665"/>
                <a:gd name="connsiteX6" fmla="*/ 1921476 w 3886201"/>
                <a:gd name="connsiteY6" fmla="*/ 345988 h 438665"/>
                <a:gd name="connsiteX0" fmla="*/ 2014152 w 3886201"/>
                <a:gd name="connsiteY0" fmla="*/ 321276 h 438665"/>
                <a:gd name="connsiteX1" fmla="*/ 0 w 3886201"/>
                <a:gd name="connsiteY1" fmla="*/ 438665 h 438665"/>
                <a:gd name="connsiteX2" fmla="*/ 420130 w 3886201"/>
                <a:gd name="connsiteY2" fmla="*/ 0 h 438665"/>
                <a:gd name="connsiteX3" fmla="*/ 3571103 w 3886201"/>
                <a:gd name="connsiteY3" fmla="*/ 0 h 438665"/>
                <a:gd name="connsiteX4" fmla="*/ 3886201 w 3886201"/>
                <a:gd name="connsiteY4" fmla="*/ 432487 h 438665"/>
                <a:gd name="connsiteX5" fmla="*/ 2014152 w 3886201"/>
                <a:gd name="connsiteY5" fmla="*/ 321276 h 438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86201" h="438665">
                  <a:moveTo>
                    <a:pt x="2014152" y="321276"/>
                  </a:moveTo>
                  <a:lnTo>
                    <a:pt x="0" y="438665"/>
                  </a:lnTo>
                  <a:cubicBezTo>
                    <a:pt x="136954" y="313038"/>
                    <a:pt x="280087" y="146222"/>
                    <a:pt x="420130" y="0"/>
                  </a:cubicBezTo>
                  <a:lnTo>
                    <a:pt x="3571103" y="0"/>
                  </a:lnTo>
                  <a:lnTo>
                    <a:pt x="3886201" y="432487"/>
                  </a:lnTo>
                  <a:lnTo>
                    <a:pt x="2014152" y="321276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000" dirty="0">
                <a:latin typeface="+mj-ea"/>
                <a:ea typeface="+mj-ea"/>
              </a:endParaRPr>
            </a:p>
          </p:txBody>
        </p:sp>
        <p:grpSp>
          <p:nvGrpSpPr>
            <p:cNvPr id="56" name="그룹 21"/>
            <p:cNvGrpSpPr>
              <a:grpSpLocks/>
            </p:cNvGrpSpPr>
            <p:nvPr/>
          </p:nvGrpSpPr>
          <p:grpSpPr bwMode="auto">
            <a:xfrm>
              <a:off x="-3328251" y="2400725"/>
              <a:ext cx="3571953" cy="1193550"/>
              <a:chOff x="-3112169" y="847972"/>
              <a:chExt cx="2952027" cy="986405"/>
            </a:xfrm>
          </p:grpSpPr>
          <p:grpSp>
            <p:nvGrpSpPr>
              <p:cNvPr id="57" name="그룹 22"/>
              <p:cNvGrpSpPr>
                <a:grpSpLocks/>
              </p:cNvGrpSpPr>
              <p:nvPr/>
            </p:nvGrpSpPr>
            <p:grpSpPr bwMode="auto">
              <a:xfrm>
                <a:off x="-3112169" y="847972"/>
                <a:ext cx="2952027" cy="986405"/>
                <a:chOff x="-3112169" y="847972"/>
                <a:chExt cx="2952027" cy="986405"/>
              </a:xfrm>
            </p:grpSpPr>
            <p:sp>
              <p:nvSpPr>
                <p:cNvPr id="67" name="직사각형 66"/>
                <p:cNvSpPr/>
                <p:nvPr/>
              </p:nvSpPr>
              <p:spPr>
                <a:xfrm>
                  <a:off x="-3112169" y="847972"/>
                  <a:ext cx="2952027" cy="986405"/>
                </a:xfrm>
                <a:prstGeom prst="rect">
                  <a:avLst/>
                </a:prstGeom>
                <a:solidFill>
                  <a:srgbClr val="9A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2000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68" name="직사각형 67"/>
                <p:cNvSpPr/>
                <p:nvPr/>
              </p:nvSpPr>
              <p:spPr>
                <a:xfrm>
                  <a:off x="-3008816" y="956805"/>
                  <a:ext cx="2746170" cy="7703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spcAft>
                      <a:spcPct val="10000"/>
                    </a:spcAft>
                    <a:buClr>
                      <a:schemeClr val="tx1">
                        <a:lumMod val="65000"/>
                        <a:lumOff val="35000"/>
                      </a:schemeClr>
                    </a:buClr>
                    <a:buSzPct val="90000"/>
                    <a:defRPr/>
                  </a:pPr>
                  <a:r>
                    <a:rPr kumimoji="0" lang="ko-KR" altLang="en-US" sz="1600" spc="-150" dirty="0" smtClean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A50021"/>
                      </a:solidFill>
                      <a:latin typeface="+mj-ea"/>
                      <a:ea typeface="+mj-ea"/>
                    </a:rPr>
                    <a:t>탐색적 분석</a:t>
                  </a:r>
                  <a:r>
                    <a:rPr kumimoji="0" lang="en-US" altLang="ko-KR" sz="1600" spc="-15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A50021"/>
                      </a:solidFill>
                      <a:latin typeface="+mj-ea"/>
                      <a:ea typeface="+mj-ea"/>
                    </a:rPr>
                    <a:t>, </a:t>
                  </a:r>
                  <a:r>
                    <a:rPr kumimoji="0" lang="ko-KR" altLang="en-US" sz="1600" spc="-150" dirty="0" smtClean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A50021"/>
                      </a:solidFill>
                      <a:latin typeface="+mj-ea"/>
                      <a:ea typeface="+mj-ea"/>
                    </a:rPr>
                    <a:t>상관 분석</a:t>
                  </a:r>
                  <a:r>
                    <a:rPr kumimoji="0" lang="en-US" altLang="ko-KR" sz="1600" spc="-15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A50021"/>
                      </a:solidFill>
                      <a:latin typeface="+mj-ea"/>
                      <a:ea typeface="+mj-ea"/>
                    </a:rPr>
                    <a:t>, </a:t>
                  </a:r>
                  <a:r>
                    <a:rPr kumimoji="0" lang="ko-KR" altLang="en-US" sz="1600" spc="-150" dirty="0" smtClean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A50021"/>
                      </a:solidFill>
                      <a:latin typeface="+mj-ea"/>
                      <a:ea typeface="+mj-ea"/>
                    </a:rPr>
                    <a:t>기계 학습</a:t>
                  </a:r>
                  <a:endParaRPr kumimoji="0" lang="ko-KR" altLang="en-US" sz="1600" spc="-15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A50021"/>
                    </a:solidFill>
                    <a:latin typeface="+mj-ea"/>
                    <a:ea typeface="+mj-ea"/>
                  </a:endParaRPr>
                </a:p>
              </p:txBody>
            </p:sp>
          </p:grpSp>
          <p:pic>
            <p:nvPicPr>
              <p:cNvPr id="66" name="Picture 1" descr="\\Mk-newpc\옥빈 맥 공유\디자인앤피티\발표용psd\1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197" t="12292" r="2800" b="80139"/>
              <a:stretch>
                <a:fillRect/>
              </a:stretch>
            </p:blipFill>
            <p:spPr bwMode="auto">
              <a:xfrm>
                <a:off x="-3107877" y="856945"/>
                <a:ext cx="1509807" cy="5487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69" name="그룹 68"/>
          <p:cNvGrpSpPr/>
          <p:nvPr/>
        </p:nvGrpSpPr>
        <p:grpSpPr>
          <a:xfrm>
            <a:off x="282640" y="3234650"/>
            <a:ext cx="4792108" cy="2828347"/>
            <a:chOff x="340912" y="3176972"/>
            <a:chExt cx="4792108" cy="2828347"/>
          </a:xfrm>
        </p:grpSpPr>
        <p:cxnSp>
          <p:nvCxnSpPr>
            <p:cNvPr id="71" name="직선 연결선 70"/>
            <p:cNvCxnSpPr/>
            <p:nvPr/>
          </p:nvCxnSpPr>
          <p:spPr>
            <a:xfrm>
              <a:off x="1382604" y="3176972"/>
              <a:ext cx="0" cy="2785259"/>
            </a:xfrm>
            <a:prstGeom prst="line">
              <a:avLst/>
            </a:prstGeom>
            <a:noFill/>
            <a:ln w="12700" algn="ctr">
              <a:solidFill>
                <a:srgbClr val="B2B2B2"/>
              </a:solidFill>
              <a:prstDash val="sysDash"/>
              <a:miter lim="800000"/>
              <a:headEnd/>
              <a:tailEnd/>
            </a:ln>
          </p:spPr>
        </p:cxnSp>
        <p:sp>
          <p:nvSpPr>
            <p:cNvPr id="73" name="AutoShape 174"/>
            <p:cNvSpPr>
              <a:spLocks noChangeArrowheads="1"/>
            </p:cNvSpPr>
            <p:nvPr/>
          </p:nvSpPr>
          <p:spPr bwMode="auto">
            <a:xfrm>
              <a:off x="423725" y="3352567"/>
              <a:ext cx="720000" cy="360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  <a:extLst/>
          </p:spPr>
          <p:txBody>
            <a:bodyPr wrap="none" lIns="36000" tIns="36000" rIns="36000" bIns="36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수식편집기</a:t>
              </a:r>
              <a:endParaRPr kumimoji="0" lang="ko-KR" altLang="en-US" sz="8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굴림" pitchFamily="50" charset="-127"/>
              </a:endParaRPr>
            </a:p>
          </p:txBody>
        </p:sp>
        <p:sp>
          <p:nvSpPr>
            <p:cNvPr id="74" name="AutoShape 174"/>
            <p:cNvSpPr>
              <a:spLocks noChangeArrowheads="1"/>
            </p:cNvSpPr>
            <p:nvPr/>
          </p:nvSpPr>
          <p:spPr bwMode="auto">
            <a:xfrm>
              <a:off x="1711482" y="3352567"/>
              <a:ext cx="720000" cy="360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  <a:extLst/>
          </p:spPr>
          <p:txBody>
            <a:bodyPr wrap="none" lIns="36000" tIns="36000" rIns="36000" bIns="36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GUI</a:t>
              </a:r>
              <a:r>
                <a:rPr kumimoji="0" lang="ko-KR" altLang="en-US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기반</a:t>
              </a:r>
              <a:endParaRPr kumimoji="0" lang="en-US" altLang="ko-KR" sz="8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굴림" pitchFamily="50" charset="-127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통계분석수행</a:t>
              </a:r>
              <a:endParaRPr kumimoji="0" lang="ko-KR" altLang="en-US" sz="8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굴림" pitchFamily="50" charset="-127"/>
              </a:endParaRPr>
            </a:p>
          </p:txBody>
        </p:sp>
        <p:sp>
          <p:nvSpPr>
            <p:cNvPr id="75" name="AutoShape 174"/>
            <p:cNvSpPr>
              <a:spLocks noChangeArrowheads="1"/>
            </p:cNvSpPr>
            <p:nvPr/>
          </p:nvSpPr>
          <p:spPr bwMode="auto">
            <a:xfrm>
              <a:off x="1711482" y="3825044"/>
              <a:ext cx="720000" cy="360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  <a:extLst/>
          </p:spPr>
          <p:txBody>
            <a:bodyPr wrap="none" lIns="36000" tIns="36000" rIns="36000" bIns="36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차트 등</a:t>
              </a:r>
              <a:endParaRPr kumimoji="0" lang="en-US" altLang="ko-KR" sz="8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굴림" pitchFamily="50" charset="-127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자동연동</a:t>
              </a:r>
              <a:endParaRPr kumimoji="0" lang="ko-KR" altLang="en-US" sz="8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굴림" pitchFamily="50" charset="-127"/>
              </a:endParaRPr>
            </a:p>
          </p:txBody>
        </p:sp>
        <p:sp>
          <p:nvSpPr>
            <p:cNvPr id="76" name="AutoShape 174"/>
            <p:cNvSpPr>
              <a:spLocks noChangeArrowheads="1"/>
            </p:cNvSpPr>
            <p:nvPr/>
          </p:nvSpPr>
          <p:spPr bwMode="auto">
            <a:xfrm>
              <a:off x="2999239" y="3352567"/>
              <a:ext cx="720000" cy="360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  <a:extLst/>
          </p:spPr>
          <p:txBody>
            <a:bodyPr wrap="none" lIns="36000" tIns="36000" rIns="36000" bIns="36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Workflow</a:t>
              </a:r>
              <a:r>
                <a:rPr kumimoji="0" lang="ko-KR" altLang="en-US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기반</a:t>
              </a:r>
              <a:endParaRPr kumimoji="0" lang="en-US" altLang="ko-KR" sz="8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굴림" pitchFamily="50" charset="-127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모델개발</a:t>
              </a:r>
              <a:endParaRPr kumimoji="0" lang="ko-KR" altLang="en-US" sz="8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굴림" pitchFamily="50" charset="-127"/>
              </a:endParaRPr>
            </a:p>
          </p:txBody>
        </p:sp>
        <p:sp>
          <p:nvSpPr>
            <p:cNvPr id="79" name="AutoShape 174"/>
            <p:cNvSpPr>
              <a:spLocks noChangeArrowheads="1"/>
            </p:cNvSpPr>
            <p:nvPr/>
          </p:nvSpPr>
          <p:spPr bwMode="auto">
            <a:xfrm>
              <a:off x="2999239" y="3825044"/>
              <a:ext cx="720000" cy="360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  <a:extLst/>
          </p:spPr>
          <p:txBody>
            <a:bodyPr wrap="none" lIns="36000" tIns="36000" rIns="36000" bIns="36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분석보고서</a:t>
              </a:r>
              <a:endParaRPr kumimoji="0" lang="en-US" altLang="ko-KR" sz="8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굴림" pitchFamily="50" charset="-127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자동 리포트</a:t>
              </a:r>
              <a:endParaRPr kumimoji="0" lang="ko-KR" altLang="en-US" sz="8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굴림" pitchFamily="50" charset="-127"/>
              </a:endParaRPr>
            </a:p>
          </p:txBody>
        </p:sp>
        <p:sp>
          <p:nvSpPr>
            <p:cNvPr id="80" name="AutoShape 174"/>
            <p:cNvSpPr>
              <a:spLocks noChangeArrowheads="1"/>
            </p:cNvSpPr>
            <p:nvPr/>
          </p:nvSpPr>
          <p:spPr bwMode="auto">
            <a:xfrm>
              <a:off x="4286996" y="3352567"/>
              <a:ext cx="720000" cy="360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  <a:extLst/>
          </p:spPr>
          <p:txBody>
            <a:bodyPr wrap="none" lIns="36000" tIns="36000" rIns="36000" bIns="36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즉시사용</a:t>
              </a:r>
              <a:endParaRPr kumimoji="0" lang="ko-KR" altLang="en-US" sz="8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굴림" pitchFamily="50" charset="-127"/>
              </a:endParaRPr>
            </a:p>
          </p:txBody>
        </p:sp>
        <p:sp>
          <p:nvSpPr>
            <p:cNvPr id="81" name="AutoShape 174"/>
            <p:cNvSpPr>
              <a:spLocks noChangeArrowheads="1"/>
            </p:cNvSpPr>
            <p:nvPr/>
          </p:nvSpPr>
          <p:spPr bwMode="auto">
            <a:xfrm>
              <a:off x="4286996" y="3825044"/>
              <a:ext cx="720000" cy="360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  <a:extLst/>
          </p:spPr>
          <p:txBody>
            <a:bodyPr wrap="none" lIns="36000" tIns="36000" rIns="36000" bIns="36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커스터마이징</a:t>
              </a:r>
              <a:endParaRPr kumimoji="0" lang="ko-KR" altLang="en-US" sz="8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굴림" pitchFamily="50" charset="-127"/>
              </a:endParaRPr>
            </a:p>
          </p:txBody>
        </p:sp>
        <p:sp>
          <p:nvSpPr>
            <p:cNvPr id="82" name="AutoShape 174"/>
            <p:cNvSpPr>
              <a:spLocks noChangeArrowheads="1"/>
            </p:cNvSpPr>
            <p:nvPr/>
          </p:nvSpPr>
          <p:spPr bwMode="auto">
            <a:xfrm>
              <a:off x="4286996" y="4468363"/>
              <a:ext cx="720000" cy="360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  <a:extLst/>
          </p:spPr>
          <p:txBody>
            <a:bodyPr wrap="none" lIns="36000" tIns="36000" rIns="36000" bIns="36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SQL </a:t>
              </a:r>
              <a:r>
                <a:rPr kumimoji="0" lang="ko-KR" altLang="en-US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전환</a:t>
              </a:r>
              <a:endParaRPr kumimoji="0" lang="en-US" altLang="ko-KR" sz="8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굴림" pitchFamily="50" charset="-127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(IT</a:t>
              </a:r>
              <a:r>
                <a:rPr kumimoji="0" lang="ko-KR" altLang="en-US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개발</a:t>
              </a:r>
              <a:r>
                <a:rPr kumimoji="0" lang="en-US" altLang="ko-KR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)</a:t>
              </a:r>
              <a:endParaRPr kumimoji="0" lang="ko-KR" altLang="en-US" sz="8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굴림" pitchFamily="50" charset="-127"/>
              </a:endParaRPr>
            </a:p>
          </p:txBody>
        </p:sp>
        <p:sp>
          <p:nvSpPr>
            <p:cNvPr id="83" name="AutoShape 174"/>
            <p:cNvSpPr>
              <a:spLocks noChangeArrowheads="1"/>
            </p:cNvSpPr>
            <p:nvPr/>
          </p:nvSpPr>
          <p:spPr bwMode="auto">
            <a:xfrm>
              <a:off x="4286996" y="4941168"/>
              <a:ext cx="720000" cy="360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  <a:extLst/>
          </p:spPr>
          <p:txBody>
            <a:bodyPr wrap="none" lIns="36000" tIns="36000" rIns="36000" bIns="36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데이터만 공유</a:t>
              </a:r>
              <a:endParaRPr kumimoji="0" lang="en-US" altLang="ko-KR" sz="8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굴림" pitchFamily="50" charset="-127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(</a:t>
              </a:r>
              <a:r>
                <a:rPr kumimoji="0" lang="ko-KR" altLang="en-US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자동화 안됨</a:t>
              </a:r>
              <a:r>
                <a:rPr kumimoji="0" lang="en-US" altLang="ko-KR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)</a:t>
              </a:r>
              <a:endParaRPr kumimoji="0" lang="ko-KR" altLang="en-US" sz="8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굴림" pitchFamily="50" charset="-127"/>
              </a:endParaRPr>
            </a:p>
          </p:txBody>
        </p:sp>
        <p:sp>
          <p:nvSpPr>
            <p:cNvPr id="84" name="AutoShape 174"/>
            <p:cNvSpPr>
              <a:spLocks noChangeArrowheads="1"/>
            </p:cNvSpPr>
            <p:nvPr/>
          </p:nvSpPr>
          <p:spPr bwMode="auto">
            <a:xfrm>
              <a:off x="4286996" y="5409220"/>
              <a:ext cx="720000" cy="360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  <a:extLst/>
          </p:spPr>
          <p:txBody>
            <a:bodyPr wrap="none" lIns="36000" tIns="36000" rIns="36000" bIns="36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커스터마이징</a:t>
              </a:r>
              <a:endParaRPr kumimoji="0" lang="en-US" altLang="ko-KR" sz="8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굴림" pitchFamily="50" charset="-127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불가</a:t>
              </a:r>
              <a:endParaRPr kumimoji="0" lang="ko-KR" altLang="en-US" sz="8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굴림" pitchFamily="50" charset="-127"/>
              </a:endParaRPr>
            </a:p>
          </p:txBody>
        </p:sp>
        <p:sp>
          <p:nvSpPr>
            <p:cNvPr id="85" name="AutoShape 174"/>
            <p:cNvSpPr>
              <a:spLocks noChangeArrowheads="1"/>
            </p:cNvSpPr>
            <p:nvPr/>
          </p:nvSpPr>
          <p:spPr bwMode="auto">
            <a:xfrm>
              <a:off x="2999239" y="4468363"/>
              <a:ext cx="720000" cy="360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  <a:extLst/>
          </p:spPr>
          <p:txBody>
            <a:bodyPr wrap="none" lIns="36000" tIns="36000" rIns="36000" bIns="36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Workflow</a:t>
              </a:r>
              <a:r>
                <a:rPr kumimoji="0" lang="ko-KR" altLang="en-US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기반</a:t>
              </a:r>
              <a:endParaRPr kumimoji="0" lang="en-US" altLang="ko-KR" sz="8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굴림" pitchFamily="50" charset="-127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모델개발</a:t>
              </a:r>
              <a:endParaRPr kumimoji="0" lang="en-US" altLang="ko-KR" sz="8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굴림" pitchFamily="50" charset="-127"/>
              </a:endParaRPr>
            </a:p>
          </p:txBody>
        </p:sp>
        <p:sp>
          <p:nvSpPr>
            <p:cNvPr id="86" name="AutoShape 174"/>
            <p:cNvSpPr>
              <a:spLocks noChangeArrowheads="1"/>
            </p:cNvSpPr>
            <p:nvPr/>
          </p:nvSpPr>
          <p:spPr bwMode="auto">
            <a:xfrm>
              <a:off x="2999239" y="4941168"/>
              <a:ext cx="720000" cy="360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  <a:extLst/>
          </p:spPr>
          <p:txBody>
            <a:bodyPr wrap="none" lIns="36000" tIns="36000" rIns="36000" bIns="36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(</a:t>
              </a:r>
              <a:r>
                <a:rPr kumimoji="0" lang="ko-KR" altLang="en-US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비전문가</a:t>
              </a:r>
              <a:r>
                <a:rPr kumimoji="0" lang="en-US" altLang="ko-KR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)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EXCEL</a:t>
              </a:r>
              <a:endParaRPr kumimoji="0" lang="ko-KR" altLang="en-US" sz="8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굴림" pitchFamily="50" charset="-127"/>
              </a:endParaRPr>
            </a:p>
          </p:txBody>
        </p:sp>
        <p:sp>
          <p:nvSpPr>
            <p:cNvPr id="87" name="AutoShape 174"/>
            <p:cNvSpPr>
              <a:spLocks noChangeArrowheads="1"/>
            </p:cNvSpPr>
            <p:nvPr/>
          </p:nvSpPr>
          <p:spPr bwMode="auto">
            <a:xfrm>
              <a:off x="2999239" y="5409220"/>
              <a:ext cx="720000" cy="360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  <a:extLst/>
          </p:spPr>
          <p:txBody>
            <a:bodyPr wrap="none" lIns="36000" tIns="36000" rIns="36000" bIns="36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PPT</a:t>
              </a:r>
              <a:r>
                <a:rPr kumimoji="0" lang="ko-KR" altLang="en-US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등 분석보고 </a:t>
              </a:r>
              <a:endParaRPr kumimoji="0" lang="en-US" altLang="ko-KR" sz="8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굴림" pitchFamily="50" charset="-127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리포트 수작업</a:t>
              </a:r>
              <a:endParaRPr kumimoji="0" lang="ko-KR" altLang="en-US" sz="8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굴림" pitchFamily="50" charset="-127"/>
              </a:endParaRPr>
            </a:p>
          </p:txBody>
        </p:sp>
        <p:sp>
          <p:nvSpPr>
            <p:cNvPr id="88" name="AutoShape 174"/>
            <p:cNvSpPr>
              <a:spLocks noChangeArrowheads="1"/>
            </p:cNvSpPr>
            <p:nvPr/>
          </p:nvSpPr>
          <p:spPr bwMode="auto">
            <a:xfrm>
              <a:off x="1711482" y="4468363"/>
              <a:ext cx="720000" cy="360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  <a:extLst/>
          </p:spPr>
          <p:txBody>
            <a:bodyPr wrap="none" lIns="36000" tIns="36000" rIns="36000" bIns="36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프로그램 기반</a:t>
              </a:r>
              <a:endParaRPr kumimoji="0" lang="en-US" altLang="ko-KR" sz="8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굴림" pitchFamily="50" charset="-127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통계분석수행</a:t>
              </a:r>
              <a:endParaRPr kumimoji="0" lang="ko-KR" altLang="en-US" sz="8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굴림" pitchFamily="50" charset="-127"/>
              </a:endParaRPr>
            </a:p>
          </p:txBody>
        </p:sp>
        <p:sp>
          <p:nvSpPr>
            <p:cNvPr id="89" name="AutoShape 174"/>
            <p:cNvSpPr>
              <a:spLocks noChangeArrowheads="1"/>
            </p:cNvSpPr>
            <p:nvPr/>
          </p:nvSpPr>
          <p:spPr bwMode="auto">
            <a:xfrm>
              <a:off x="1711482" y="4941168"/>
              <a:ext cx="720000" cy="360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  <a:extLst/>
          </p:spPr>
          <p:txBody>
            <a:bodyPr wrap="none" lIns="36000" tIns="36000" rIns="36000" bIns="36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차트활용</a:t>
              </a:r>
              <a:endParaRPr kumimoji="0" lang="en-US" altLang="ko-KR" sz="8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굴림" pitchFamily="50" charset="-127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오퍼레이션</a:t>
              </a:r>
              <a:r>
                <a:rPr kumimoji="0" lang="en-US" altLang="ko-KR" sz="8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 </a:t>
              </a:r>
              <a:r>
                <a:rPr kumimoji="0" lang="ko-KR" altLang="en-US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필요</a:t>
              </a:r>
              <a:endParaRPr kumimoji="0" lang="ko-KR" altLang="en-US" sz="8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굴림" pitchFamily="50" charset="-127"/>
              </a:endParaRPr>
            </a:p>
          </p:txBody>
        </p:sp>
        <p:sp>
          <p:nvSpPr>
            <p:cNvPr id="90" name="AutoShape 174"/>
            <p:cNvSpPr>
              <a:spLocks noChangeArrowheads="1"/>
            </p:cNvSpPr>
            <p:nvPr/>
          </p:nvSpPr>
          <p:spPr bwMode="auto">
            <a:xfrm>
              <a:off x="423725" y="4468363"/>
              <a:ext cx="720000" cy="360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  <a:extLst/>
          </p:spPr>
          <p:txBody>
            <a:bodyPr wrap="none" lIns="36000" tIns="36000" rIns="36000" bIns="36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프로그램 기반</a:t>
              </a:r>
              <a:endParaRPr kumimoji="0" lang="en-US" altLang="ko-KR" sz="8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굴림" pitchFamily="50" charset="-127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  <a:cs typeface="굴림" pitchFamily="50" charset="-127"/>
                </a:rPr>
                <a:t>전처리 수행</a:t>
              </a:r>
              <a:endParaRPr kumimoji="0" lang="ko-KR" altLang="en-US" sz="8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굴림" pitchFamily="50" charset="-127"/>
              </a:endParaRPr>
            </a:p>
          </p:txBody>
        </p:sp>
        <p:cxnSp>
          <p:nvCxnSpPr>
            <p:cNvPr id="91" name="직선 화살표 연결선 90"/>
            <p:cNvCxnSpPr>
              <a:stCxn id="88" idx="3"/>
              <a:endCxn id="85" idx="1"/>
            </p:cNvCxnSpPr>
            <p:nvPr/>
          </p:nvCxnSpPr>
          <p:spPr>
            <a:xfrm>
              <a:off x="2431482" y="4648363"/>
              <a:ext cx="567757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>
              <a:stCxn id="88" idx="3"/>
              <a:endCxn id="86" idx="1"/>
            </p:cNvCxnSpPr>
            <p:nvPr/>
          </p:nvCxnSpPr>
          <p:spPr>
            <a:xfrm>
              <a:off x="2431482" y="4648363"/>
              <a:ext cx="567757" cy="472805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/>
            <p:cNvCxnSpPr>
              <a:stCxn id="88" idx="3"/>
              <a:endCxn id="87" idx="1"/>
            </p:cNvCxnSpPr>
            <p:nvPr/>
          </p:nvCxnSpPr>
          <p:spPr>
            <a:xfrm>
              <a:off x="2431482" y="4648363"/>
              <a:ext cx="567757" cy="940857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85" idx="3"/>
              <a:endCxn id="82" idx="1"/>
            </p:cNvCxnSpPr>
            <p:nvPr/>
          </p:nvCxnSpPr>
          <p:spPr>
            <a:xfrm>
              <a:off x="3719239" y="4648363"/>
              <a:ext cx="567757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/>
            <p:cNvCxnSpPr>
              <a:stCxn id="85" idx="3"/>
              <a:endCxn id="83" idx="1"/>
            </p:cNvCxnSpPr>
            <p:nvPr/>
          </p:nvCxnSpPr>
          <p:spPr>
            <a:xfrm>
              <a:off x="3719239" y="4648363"/>
              <a:ext cx="567757" cy="472805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/>
            <p:cNvCxnSpPr>
              <a:stCxn id="85" idx="3"/>
              <a:endCxn id="84" idx="1"/>
            </p:cNvCxnSpPr>
            <p:nvPr/>
          </p:nvCxnSpPr>
          <p:spPr>
            <a:xfrm>
              <a:off x="3719239" y="4648363"/>
              <a:ext cx="567757" cy="940857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화살표 연결선 96"/>
            <p:cNvCxnSpPr>
              <a:stCxn id="86" idx="3"/>
              <a:endCxn id="82" idx="1"/>
            </p:cNvCxnSpPr>
            <p:nvPr/>
          </p:nvCxnSpPr>
          <p:spPr>
            <a:xfrm flipV="1">
              <a:off x="3719239" y="4648363"/>
              <a:ext cx="567757" cy="472805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화살표 연결선 97"/>
            <p:cNvCxnSpPr>
              <a:stCxn id="89" idx="3"/>
              <a:endCxn id="86" idx="1"/>
            </p:cNvCxnSpPr>
            <p:nvPr/>
          </p:nvCxnSpPr>
          <p:spPr>
            <a:xfrm>
              <a:off x="2431482" y="5121168"/>
              <a:ext cx="567757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/>
            <p:cNvCxnSpPr>
              <a:stCxn id="74" idx="3"/>
              <a:endCxn id="76" idx="1"/>
            </p:cNvCxnSpPr>
            <p:nvPr/>
          </p:nvCxnSpPr>
          <p:spPr>
            <a:xfrm>
              <a:off x="2431482" y="3532567"/>
              <a:ext cx="567757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/>
            <p:cNvCxnSpPr>
              <a:stCxn id="74" idx="3"/>
              <a:endCxn id="79" idx="1"/>
            </p:cNvCxnSpPr>
            <p:nvPr/>
          </p:nvCxnSpPr>
          <p:spPr>
            <a:xfrm>
              <a:off x="2431482" y="3532567"/>
              <a:ext cx="567757" cy="472477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/>
            <p:cNvCxnSpPr>
              <a:stCxn id="76" idx="3"/>
              <a:endCxn id="80" idx="1"/>
            </p:cNvCxnSpPr>
            <p:nvPr/>
          </p:nvCxnSpPr>
          <p:spPr>
            <a:xfrm>
              <a:off x="3719239" y="3532567"/>
              <a:ext cx="567757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/>
            <p:cNvCxnSpPr>
              <a:stCxn id="76" idx="3"/>
              <a:endCxn id="81" idx="1"/>
            </p:cNvCxnSpPr>
            <p:nvPr/>
          </p:nvCxnSpPr>
          <p:spPr>
            <a:xfrm>
              <a:off x="3719239" y="3532567"/>
              <a:ext cx="567757" cy="472477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/>
            <p:cNvCxnSpPr>
              <a:stCxn id="73" idx="3"/>
              <a:endCxn id="74" idx="1"/>
            </p:cNvCxnSpPr>
            <p:nvPr/>
          </p:nvCxnSpPr>
          <p:spPr>
            <a:xfrm>
              <a:off x="1143725" y="3532567"/>
              <a:ext cx="567757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>
              <a:stCxn id="73" idx="3"/>
              <a:endCxn id="75" idx="1"/>
            </p:cNvCxnSpPr>
            <p:nvPr/>
          </p:nvCxnSpPr>
          <p:spPr>
            <a:xfrm>
              <a:off x="1143725" y="3532567"/>
              <a:ext cx="567757" cy="472477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/>
            <p:cNvCxnSpPr>
              <a:stCxn id="90" idx="3"/>
              <a:endCxn id="88" idx="1"/>
            </p:cNvCxnSpPr>
            <p:nvPr/>
          </p:nvCxnSpPr>
          <p:spPr>
            <a:xfrm>
              <a:off x="1143725" y="4648363"/>
              <a:ext cx="567757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>
              <a:stCxn id="90" idx="3"/>
              <a:endCxn id="89" idx="1"/>
            </p:cNvCxnSpPr>
            <p:nvPr/>
          </p:nvCxnSpPr>
          <p:spPr>
            <a:xfrm>
              <a:off x="1143725" y="4648363"/>
              <a:ext cx="567757" cy="472805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>
            <a:xfrm>
              <a:off x="2670360" y="3176972"/>
              <a:ext cx="0" cy="2785259"/>
            </a:xfrm>
            <a:prstGeom prst="line">
              <a:avLst/>
            </a:prstGeom>
            <a:noFill/>
            <a:ln w="12700" algn="ctr">
              <a:solidFill>
                <a:srgbClr val="B2B2B2"/>
              </a:solidFill>
              <a:prstDash val="sysDash"/>
              <a:miter lim="800000"/>
              <a:headEnd/>
              <a:tailEnd/>
            </a:ln>
          </p:spPr>
        </p:cxnSp>
        <p:cxnSp>
          <p:nvCxnSpPr>
            <p:cNvPr id="108" name="직선 연결선 107"/>
            <p:cNvCxnSpPr/>
            <p:nvPr/>
          </p:nvCxnSpPr>
          <p:spPr>
            <a:xfrm>
              <a:off x="3958117" y="3176972"/>
              <a:ext cx="0" cy="2785259"/>
            </a:xfrm>
            <a:prstGeom prst="line">
              <a:avLst/>
            </a:prstGeom>
            <a:noFill/>
            <a:ln w="12700" algn="ctr">
              <a:solidFill>
                <a:srgbClr val="B2B2B2"/>
              </a:solidFill>
              <a:prstDash val="sysDash"/>
              <a:miter lim="800000"/>
              <a:headEnd/>
              <a:tailEnd/>
            </a:ln>
          </p:spPr>
        </p:cxnSp>
        <p:cxnSp>
          <p:nvCxnSpPr>
            <p:cNvPr id="109" name="직선 연결선 108"/>
            <p:cNvCxnSpPr/>
            <p:nvPr/>
          </p:nvCxnSpPr>
          <p:spPr>
            <a:xfrm flipV="1">
              <a:off x="340912" y="4293096"/>
              <a:ext cx="4720100" cy="1"/>
            </a:xfrm>
            <a:prstGeom prst="line">
              <a:avLst/>
            </a:prstGeom>
            <a:noFill/>
            <a:ln w="12700" algn="ctr">
              <a:solidFill>
                <a:srgbClr val="B2B2B2"/>
              </a:solidFill>
              <a:prstDash val="sysDash"/>
              <a:miter lim="800000"/>
              <a:headEnd/>
              <a:tailEnd/>
            </a:ln>
          </p:spPr>
        </p:cxnSp>
        <p:sp>
          <p:nvSpPr>
            <p:cNvPr id="110" name="TextBox 109"/>
            <p:cNvSpPr txBox="1"/>
            <p:nvPr/>
          </p:nvSpPr>
          <p:spPr>
            <a:xfrm>
              <a:off x="3610205" y="4309355"/>
              <a:ext cx="7889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dirty="0" smtClean="0">
                  <a:solidFill>
                    <a:srgbClr val="FF0000"/>
                  </a:solidFill>
                  <a:latin typeface="+mn-ea"/>
                  <a:ea typeface="+mn-ea"/>
                </a:rPr>
                <a:t>시스템 자동화를 </a:t>
              </a:r>
              <a:endParaRPr lang="en-US" altLang="ko-KR" sz="700" dirty="0" smtClean="0">
                <a:solidFill>
                  <a:srgbClr val="FF0000"/>
                </a:solidFill>
                <a:latin typeface="+mn-ea"/>
                <a:ea typeface="+mn-ea"/>
              </a:endParaRPr>
            </a:p>
            <a:p>
              <a:pPr algn="ctr"/>
              <a:r>
                <a:rPr lang="ko-KR" altLang="en-US" sz="700" dirty="0" smtClean="0">
                  <a:solidFill>
                    <a:srgbClr val="FF0000"/>
                  </a:solidFill>
                  <a:latin typeface="+mn-ea"/>
                  <a:ea typeface="+mn-ea"/>
                </a:rPr>
                <a:t>위한 개발 필요</a:t>
              </a:r>
              <a:endParaRPr lang="ko-KR" altLang="en-US" sz="700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3756332" y="3300953"/>
              <a:ext cx="49885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dirty="0" smtClean="0">
                  <a:solidFill>
                    <a:srgbClr val="FF0000"/>
                  </a:solidFill>
                  <a:latin typeface="+mn-ea"/>
                  <a:ea typeface="+mn-ea"/>
                </a:rPr>
                <a:t>즉시적용</a:t>
              </a:r>
              <a:endParaRPr lang="ko-KR" altLang="en-US" sz="700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4029833" y="5805264"/>
              <a:ext cx="110318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2"/>
                  </a:solidFill>
                  <a:latin typeface="+mn-ea"/>
                  <a:ea typeface="+mn-ea"/>
                </a:rPr>
                <a:t>시스템화의 추가비용 발생</a:t>
              </a:r>
              <a:endParaRPr lang="ko-KR" altLang="en-US" sz="700" dirty="0">
                <a:solidFill>
                  <a:schemeClr val="tx2"/>
                </a:solidFill>
                <a:latin typeface="+mn-ea"/>
                <a:ea typeface="+mn-ea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1133000" y="5337212"/>
              <a:ext cx="17347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2"/>
                  </a:solidFill>
                  <a:latin typeface="+mn-ea"/>
                  <a:ea typeface="+mn-ea"/>
                </a:rPr>
                <a:t>사용이 어려워 비전문가는 엑셀을</a:t>
              </a:r>
              <a:r>
                <a:rPr lang="en-US" altLang="ko-KR" sz="700" dirty="0">
                  <a:solidFill>
                    <a:schemeClr val="tx2"/>
                  </a:solidFill>
                  <a:latin typeface="+mn-ea"/>
                  <a:ea typeface="+mn-ea"/>
                </a:rPr>
                <a:t> </a:t>
              </a:r>
              <a:r>
                <a:rPr lang="ko-KR" altLang="en-US" sz="700" dirty="0" smtClean="0">
                  <a:solidFill>
                    <a:schemeClr val="tx2"/>
                  </a:solidFill>
                  <a:latin typeface="+mn-ea"/>
                  <a:ea typeface="+mn-ea"/>
                </a:rPr>
                <a:t>이용하여</a:t>
              </a:r>
              <a:endParaRPr lang="en-US" altLang="ko-KR" sz="700" dirty="0" smtClean="0">
                <a:solidFill>
                  <a:schemeClr val="tx2"/>
                </a:solidFill>
                <a:latin typeface="+mn-ea"/>
                <a:ea typeface="+mn-ea"/>
              </a:endParaRPr>
            </a:p>
            <a:p>
              <a:pPr algn="ctr"/>
              <a:r>
                <a:rPr lang="ko-KR" altLang="en-US" sz="700" dirty="0" smtClean="0">
                  <a:solidFill>
                    <a:schemeClr val="tx2"/>
                  </a:solidFill>
                  <a:latin typeface="+mn-ea"/>
                  <a:ea typeface="+mn-ea"/>
                </a:rPr>
                <a:t>차트를 만들거나</a:t>
              </a:r>
              <a:r>
                <a:rPr lang="en-US" altLang="ko-KR" sz="700" dirty="0">
                  <a:solidFill>
                    <a:schemeClr val="tx2"/>
                  </a:solidFill>
                  <a:latin typeface="+mn-ea"/>
                  <a:ea typeface="+mn-ea"/>
                </a:rPr>
                <a:t> </a:t>
              </a:r>
              <a:r>
                <a:rPr lang="ko-KR" altLang="en-US" sz="700" dirty="0" smtClean="0">
                  <a:solidFill>
                    <a:schemeClr val="tx2"/>
                  </a:solidFill>
                  <a:latin typeface="+mn-ea"/>
                  <a:ea typeface="+mn-ea"/>
                </a:rPr>
                <a:t>추가적인 분석을 주로 수행</a:t>
              </a:r>
              <a:endParaRPr lang="ko-KR" altLang="en-US" sz="700" dirty="0">
                <a:solidFill>
                  <a:schemeClr val="tx2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15" name="그룹 114"/>
          <p:cNvGrpSpPr/>
          <p:nvPr/>
        </p:nvGrpSpPr>
        <p:grpSpPr>
          <a:xfrm>
            <a:off x="382320" y="2586578"/>
            <a:ext cx="4572428" cy="630000"/>
            <a:chOff x="380492" y="2528900"/>
            <a:chExt cx="4572428" cy="630000"/>
          </a:xfrm>
        </p:grpSpPr>
        <p:grpSp>
          <p:nvGrpSpPr>
            <p:cNvPr id="116" name="그룹 38"/>
            <p:cNvGrpSpPr>
              <a:grpSpLocks/>
            </p:cNvGrpSpPr>
            <p:nvPr/>
          </p:nvGrpSpPr>
          <p:grpSpPr bwMode="auto">
            <a:xfrm>
              <a:off x="380492" y="2528900"/>
              <a:ext cx="720000" cy="630000"/>
              <a:chOff x="1390213" y="6498388"/>
              <a:chExt cx="1063870" cy="1020271"/>
            </a:xfrm>
          </p:grpSpPr>
          <p:sp>
            <p:nvSpPr>
              <p:cNvPr id="129" name="타원 128"/>
              <p:cNvSpPr/>
              <p:nvPr/>
            </p:nvSpPr>
            <p:spPr bwMode="auto">
              <a:xfrm>
                <a:off x="1412012" y="6498388"/>
                <a:ext cx="1020274" cy="1020271"/>
              </a:xfrm>
              <a:prstGeom prst="ellipse">
                <a:avLst/>
              </a:prstGeom>
              <a:solidFill>
                <a:srgbClr val="FFFFFF"/>
              </a:solidFill>
              <a:ln w="38100" cap="flat" cmpd="sng" algn="ctr">
                <a:solidFill>
                  <a:srgbClr val="32AAC8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956371" latinLnBrk="0">
                  <a:defRPr/>
                </a:pPr>
                <a:endParaRPr lang="ko-KR" altLang="en-US" sz="1000" kern="0" dirty="0">
                  <a:solidFill>
                    <a:prstClr val="white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30" name="TextBox 129"/>
              <p:cNvSpPr txBox="1"/>
              <p:nvPr/>
            </p:nvSpPr>
            <p:spPr bwMode="auto">
              <a:xfrm>
                <a:off x="1390213" y="6669282"/>
                <a:ext cx="1063870" cy="678483"/>
              </a:xfrm>
              <a:prstGeom prst="rect">
                <a:avLst/>
              </a:prstGeom>
              <a:noFill/>
            </p:spPr>
            <p:txBody>
              <a:bodyPr wrap="square" lIns="72000" tIns="36000" rIns="72000" bIns="36000" anchor="ctr" anchorCtr="0">
                <a:spAutoFit/>
              </a:bodyPr>
              <a:lstStyle/>
              <a:p>
                <a:pPr algn="ctr" defTabSz="956371" latinLnBrk="0">
                  <a:spcBef>
                    <a:spcPts val="300"/>
                  </a:spcBef>
                  <a:defRPr/>
                </a:pPr>
                <a:r>
                  <a:rPr lang="ko-KR" altLang="en-US" sz="10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</a:rPr>
                  <a:t>데이터</a:t>
                </a:r>
                <a:endParaRPr lang="en-US" altLang="ko-KR" sz="1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endParaRPr>
              </a:p>
              <a:p>
                <a:pPr algn="ctr" defTabSz="956371" latinLnBrk="0">
                  <a:spcBef>
                    <a:spcPts val="300"/>
                  </a:spcBef>
                  <a:defRPr/>
                </a:pPr>
                <a:r>
                  <a:rPr lang="ko-KR" altLang="en-US" sz="10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</a:rPr>
                  <a:t>전처리</a:t>
                </a:r>
                <a:endParaRPr lang="en-US" altLang="ko-KR" sz="1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117" name="그룹 38"/>
            <p:cNvGrpSpPr>
              <a:grpSpLocks/>
            </p:cNvGrpSpPr>
            <p:nvPr/>
          </p:nvGrpSpPr>
          <p:grpSpPr bwMode="auto">
            <a:xfrm>
              <a:off x="1664634" y="2528900"/>
              <a:ext cx="720000" cy="630000"/>
              <a:chOff x="1390213" y="6498388"/>
              <a:chExt cx="1063870" cy="1020271"/>
            </a:xfrm>
          </p:grpSpPr>
          <p:sp>
            <p:nvSpPr>
              <p:cNvPr id="127" name="타원 126"/>
              <p:cNvSpPr/>
              <p:nvPr/>
            </p:nvSpPr>
            <p:spPr bwMode="auto">
              <a:xfrm>
                <a:off x="1412012" y="6498388"/>
                <a:ext cx="1020274" cy="1020271"/>
              </a:xfrm>
              <a:prstGeom prst="ellipse">
                <a:avLst/>
              </a:prstGeom>
              <a:solidFill>
                <a:srgbClr val="FFFFFF"/>
              </a:solidFill>
              <a:ln w="38100" cap="flat" cmpd="sng" algn="ctr">
                <a:solidFill>
                  <a:srgbClr val="32AAC8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956371" latinLnBrk="0">
                  <a:defRPr/>
                </a:pPr>
                <a:endParaRPr lang="ko-KR" altLang="en-US" sz="1000" kern="0" dirty="0">
                  <a:solidFill>
                    <a:prstClr val="white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 bwMode="auto">
              <a:xfrm>
                <a:off x="1390213" y="6669282"/>
                <a:ext cx="1063870" cy="678483"/>
              </a:xfrm>
              <a:prstGeom prst="rect">
                <a:avLst/>
              </a:prstGeom>
              <a:noFill/>
            </p:spPr>
            <p:txBody>
              <a:bodyPr wrap="square" lIns="72000" tIns="36000" rIns="72000" bIns="36000" anchor="ctr" anchorCtr="0">
                <a:spAutoFit/>
              </a:bodyPr>
              <a:lstStyle/>
              <a:p>
                <a:pPr algn="ctr" defTabSz="956371" latinLnBrk="0">
                  <a:spcBef>
                    <a:spcPts val="300"/>
                  </a:spcBef>
                  <a:defRPr/>
                </a:pPr>
                <a:r>
                  <a:rPr lang="ko-KR" altLang="en-US" sz="10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</a:rPr>
                  <a:t>데이터</a:t>
                </a:r>
                <a:endParaRPr lang="en-US" altLang="ko-KR" sz="1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endParaRPr>
              </a:p>
              <a:p>
                <a:pPr algn="ctr" defTabSz="956371" latinLnBrk="0">
                  <a:spcBef>
                    <a:spcPts val="300"/>
                  </a:spcBef>
                  <a:defRPr/>
                </a:pPr>
                <a:r>
                  <a:rPr lang="ko-KR" altLang="en-US" sz="10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</a:rPr>
                  <a:t>분석</a:t>
                </a:r>
                <a:endParaRPr lang="en-US" altLang="ko-KR" sz="1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118" name="그룹 38"/>
            <p:cNvGrpSpPr>
              <a:grpSpLocks/>
            </p:cNvGrpSpPr>
            <p:nvPr/>
          </p:nvGrpSpPr>
          <p:grpSpPr bwMode="auto">
            <a:xfrm>
              <a:off x="2948776" y="2528900"/>
              <a:ext cx="720000" cy="630000"/>
              <a:chOff x="1390213" y="6498388"/>
              <a:chExt cx="1063870" cy="1020271"/>
            </a:xfrm>
          </p:grpSpPr>
          <p:sp>
            <p:nvSpPr>
              <p:cNvPr id="125" name="타원 124"/>
              <p:cNvSpPr/>
              <p:nvPr/>
            </p:nvSpPr>
            <p:spPr bwMode="auto">
              <a:xfrm>
                <a:off x="1412012" y="6498388"/>
                <a:ext cx="1020274" cy="1020271"/>
              </a:xfrm>
              <a:prstGeom prst="ellipse">
                <a:avLst/>
              </a:prstGeom>
              <a:solidFill>
                <a:srgbClr val="FFFFFF"/>
              </a:solidFill>
              <a:ln w="38100" cap="flat" cmpd="sng" algn="ctr">
                <a:solidFill>
                  <a:srgbClr val="32AAC8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956371" latinLnBrk="0">
                  <a:defRPr/>
                </a:pPr>
                <a:endParaRPr lang="ko-KR" altLang="en-US" sz="1000" kern="0" dirty="0">
                  <a:solidFill>
                    <a:prstClr val="white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26" name="TextBox 125"/>
              <p:cNvSpPr txBox="1"/>
              <p:nvPr/>
            </p:nvSpPr>
            <p:spPr bwMode="auto">
              <a:xfrm>
                <a:off x="1390213" y="6669282"/>
                <a:ext cx="1063870" cy="678483"/>
              </a:xfrm>
              <a:prstGeom prst="rect">
                <a:avLst/>
              </a:prstGeom>
              <a:noFill/>
            </p:spPr>
            <p:txBody>
              <a:bodyPr wrap="square" lIns="72000" tIns="36000" rIns="72000" bIns="36000" anchor="ctr" anchorCtr="0">
                <a:spAutoFit/>
              </a:bodyPr>
              <a:lstStyle/>
              <a:p>
                <a:pPr algn="ctr" defTabSz="956371" latinLnBrk="0">
                  <a:spcBef>
                    <a:spcPts val="300"/>
                  </a:spcBef>
                  <a:defRPr/>
                </a:pPr>
                <a:r>
                  <a:rPr lang="ko-KR" altLang="en-US" sz="10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</a:rPr>
                  <a:t>모델</a:t>
                </a:r>
                <a:endParaRPr lang="en-US" altLang="ko-KR" sz="1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endParaRPr>
              </a:p>
              <a:p>
                <a:pPr algn="ctr" defTabSz="956371" latinLnBrk="0">
                  <a:spcBef>
                    <a:spcPts val="300"/>
                  </a:spcBef>
                  <a:defRPr/>
                </a:pPr>
                <a:r>
                  <a:rPr lang="ko-KR" altLang="en-US" sz="10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</a:rPr>
                  <a:t>개발</a:t>
                </a:r>
                <a:endParaRPr lang="en-US" altLang="ko-KR" sz="1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119" name="그룹 38"/>
            <p:cNvGrpSpPr>
              <a:grpSpLocks/>
            </p:cNvGrpSpPr>
            <p:nvPr/>
          </p:nvGrpSpPr>
          <p:grpSpPr bwMode="auto">
            <a:xfrm>
              <a:off x="4232920" y="2528900"/>
              <a:ext cx="720000" cy="630000"/>
              <a:chOff x="1390213" y="6498388"/>
              <a:chExt cx="1063870" cy="1020271"/>
            </a:xfrm>
          </p:grpSpPr>
          <p:sp>
            <p:nvSpPr>
              <p:cNvPr id="123" name="타원 122"/>
              <p:cNvSpPr/>
              <p:nvPr/>
            </p:nvSpPr>
            <p:spPr bwMode="auto">
              <a:xfrm>
                <a:off x="1412012" y="6498388"/>
                <a:ext cx="1020274" cy="1020271"/>
              </a:xfrm>
              <a:prstGeom prst="ellipse">
                <a:avLst/>
              </a:prstGeom>
              <a:solidFill>
                <a:srgbClr val="FFFFFF"/>
              </a:solidFill>
              <a:ln w="38100" cap="flat" cmpd="sng" algn="ctr">
                <a:solidFill>
                  <a:srgbClr val="32AAC8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956371" latinLnBrk="0">
                  <a:defRPr/>
                </a:pPr>
                <a:endParaRPr lang="ko-KR" altLang="en-US" sz="1000" kern="0" dirty="0">
                  <a:solidFill>
                    <a:prstClr val="white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24" name="TextBox 123"/>
              <p:cNvSpPr txBox="1"/>
              <p:nvPr/>
            </p:nvSpPr>
            <p:spPr bwMode="auto">
              <a:xfrm>
                <a:off x="1390213" y="6669282"/>
                <a:ext cx="1063870" cy="678483"/>
              </a:xfrm>
              <a:prstGeom prst="rect">
                <a:avLst/>
              </a:prstGeom>
              <a:noFill/>
            </p:spPr>
            <p:txBody>
              <a:bodyPr wrap="square" lIns="72000" tIns="36000" rIns="72000" bIns="36000" anchor="ctr" anchorCtr="0">
                <a:spAutoFit/>
              </a:bodyPr>
              <a:lstStyle/>
              <a:p>
                <a:pPr algn="ctr" defTabSz="956371" latinLnBrk="0">
                  <a:spcBef>
                    <a:spcPts val="300"/>
                  </a:spcBef>
                  <a:defRPr/>
                </a:pPr>
                <a:r>
                  <a:rPr lang="ko-KR" altLang="en-US" sz="10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</a:rPr>
                  <a:t>시스템</a:t>
                </a:r>
                <a:endParaRPr lang="en-US" altLang="ko-KR" sz="1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endParaRPr>
              </a:p>
              <a:p>
                <a:pPr algn="ctr" defTabSz="956371" latinLnBrk="0">
                  <a:spcBef>
                    <a:spcPts val="300"/>
                  </a:spcBef>
                  <a:defRPr/>
                </a:pPr>
                <a:r>
                  <a:rPr lang="ko-KR" altLang="en-US" sz="10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</a:rPr>
                  <a:t>적용</a:t>
                </a:r>
                <a:endParaRPr lang="en-US" altLang="ko-KR" sz="1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120" name="줄무늬가 있는 오른쪽 화살표 119"/>
            <p:cNvSpPr/>
            <p:nvPr/>
          </p:nvSpPr>
          <p:spPr>
            <a:xfrm>
              <a:off x="1202563" y="2663900"/>
              <a:ext cx="360000" cy="360000"/>
            </a:xfrm>
            <a:prstGeom prst="stripedRightArrow">
              <a:avLst>
                <a:gd name="adj1" fmla="val 50000"/>
                <a:gd name="adj2" fmla="val 45116"/>
              </a:avLst>
            </a:prstGeom>
            <a:solidFill>
              <a:schemeClr val="bg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21" name="줄무늬가 있는 오른쪽 화살표 120"/>
            <p:cNvSpPr/>
            <p:nvPr/>
          </p:nvSpPr>
          <p:spPr>
            <a:xfrm>
              <a:off x="2486705" y="2663900"/>
              <a:ext cx="360000" cy="360000"/>
            </a:xfrm>
            <a:prstGeom prst="stripedRightArrow">
              <a:avLst>
                <a:gd name="adj1" fmla="val 50000"/>
                <a:gd name="adj2" fmla="val 45116"/>
              </a:avLst>
            </a:prstGeom>
            <a:solidFill>
              <a:schemeClr val="bg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22" name="줄무늬가 있는 오른쪽 화살표 121"/>
            <p:cNvSpPr/>
            <p:nvPr/>
          </p:nvSpPr>
          <p:spPr>
            <a:xfrm>
              <a:off x="3770847" y="2663900"/>
              <a:ext cx="360000" cy="360000"/>
            </a:xfrm>
            <a:prstGeom prst="stripedRightArrow">
              <a:avLst>
                <a:gd name="adj1" fmla="val 50000"/>
                <a:gd name="adj2" fmla="val 45116"/>
              </a:avLst>
            </a:prstGeom>
            <a:solidFill>
              <a:schemeClr val="bg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131" name="모서리가 둥근 직사각형 130"/>
          <p:cNvSpPr/>
          <p:nvPr/>
        </p:nvSpPr>
        <p:spPr>
          <a:xfrm>
            <a:off x="282640" y="2445532"/>
            <a:ext cx="3550892" cy="8803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Text Box 4"/>
          <p:cNvSpPr txBox="1">
            <a:spLocks noChangeArrowheads="1"/>
          </p:cNvSpPr>
          <p:nvPr/>
        </p:nvSpPr>
        <p:spPr bwMode="auto">
          <a:xfrm>
            <a:off x="486916" y="872850"/>
            <a:ext cx="634347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spc="-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1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. </a:t>
            </a: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분석과제 수행 절차</a:t>
            </a:r>
            <a:endParaRPr kumimoji="0" lang="ko-KR" altLang="en-US" sz="2400" spc="-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923AFD-7A16-4DC7-A581-9AEFA75FD12B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655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/>
          <p:cNvSpPr txBox="1"/>
          <p:nvPr/>
        </p:nvSpPr>
        <p:spPr>
          <a:xfrm>
            <a:off x="7683268" y="5913276"/>
            <a:ext cx="202559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APT</a:t>
            </a:r>
            <a:r>
              <a:rPr lang="ko-KR" altLang="en-US" sz="1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탐지를 위한 이상행위 </a:t>
            </a:r>
            <a:endParaRPr lang="en-US" altLang="ko-KR" sz="1000" dirty="0" smtClean="0">
              <a:solidFill>
                <a:schemeClr val="accent6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  <a:p>
            <a:pPr algn="ctr"/>
            <a:r>
              <a:rPr lang="ko-KR" altLang="en-US" sz="1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프로파일 분석</a:t>
            </a:r>
            <a:endParaRPr lang="en-US" altLang="ko-KR" sz="1000" dirty="0" smtClean="0">
              <a:solidFill>
                <a:schemeClr val="accent6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5261630" y="5975411"/>
            <a:ext cx="202559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1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텍스트 분석</a:t>
            </a:r>
            <a:r>
              <a:rPr lang="en-US" altLang="ko-KR" sz="1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1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통계 분석</a:t>
            </a:r>
            <a:r>
              <a:rPr lang="en-US" altLang="ko-KR" sz="1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95" name="AutoShape 3"/>
          <p:cNvSpPr>
            <a:spLocks noChangeArrowheads="1"/>
          </p:cNvSpPr>
          <p:nvPr/>
        </p:nvSpPr>
        <p:spPr bwMode="gray">
          <a:xfrm rot="5400000">
            <a:off x="1097593" y="2699563"/>
            <a:ext cx="1794593" cy="580642"/>
          </a:xfrm>
          <a:prstGeom prst="upArrow">
            <a:avLst>
              <a:gd name="adj1" fmla="val 75173"/>
              <a:gd name="adj2" fmla="val 56161"/>
            </a:avLst>
          </a:prstGeom>
          <a:gradFill rotWithShape="1">
            <a:gsLst>
              <a:gs pos="0">
                <a:srgbClr val="8F8CD2"/>
              </a:gs>
              <a:gs pos="100000">
                <a:srgbClr val="8F8CD2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6" name="AutoShape 3"/>
          <p:cNvSpPr>
            <a:spLocks noChangeArrowheads="1"/>
          </p:cNvSpPr>
          <p:nvPr/>
        </p:nvSpPr>
        <p:spPr bwMode="gray">
          <a:xfrm rot="16200000">
            <a:off x="2031154" y="2735565"/>
            <a:ext cx="1794593" cy="580642"/>
          </a:xfrm>
          <a:prstGeom prst="upArrow">
            <a:avLst>
              <a:gd name="adj1" fmla="val 75173"/>
              <a:gd name="adj2" fmla="val 56161"/>
            </a:avLst>
          </a:prstGeom>
          <a:gradFill rotWithShape="1">
            <a:gsLst>
              <a:gs pos="0">
                <a:srgbClr val="8F8CD2"/>
              </a:gs>
              <a:gs pos="100000">
                <a:srgbClr val="8F8CD2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00" name="모서리가 둥근 직사각형 4"/>
          <p:cNvSpPr/>
          <p:nvPr/>
        </p:nvSpPr>
        <p:spPr>
          <a:xfrm>
            <a:off x="-6036" y="3978547"/>
            <a:ext cx="4937448" cy="412688"/>
          </a:xfrm>
          <a:prstGeom prst="rect">
            <a:avLst/>
          </a:prstGeom>
          <a:pattFill prst="dkUpDiag">
            <a:fgClr>
              <a:srgbClr val="009BDE"/>
            </a:fgClr>
            <a:bgClr>
              <a:srgbClr val="0085C0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1" tIns="41015" rIns="82031" bIns="41015" anchor="ctr"/>
          <a:lstStyle/>
          <a:p>
            <a:pPr algn="ctr" defTabSz="9578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분석 플랫폼 </a:t>
            </a:r>
            <a:endParaRPr kumimoji="0"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1" name="Picture 1" descr="\\Mk-newpc\옥빈 맥 공유\디자인앤피티\발표용psd\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97" t="12292" r="2800" b="80139"/>
          <a:stretch>
            <a:fillRect/>
          </a:stretch>
        </p:blipFill>
        <p:spPr bwMode="auto">
          <a:xfrm>
            <a:off x="4946964" y="3978791"/>
            <a:ext cx="9906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" name="모서리가 둥근 직사각형 4"/>
          <p:cNvSpPr/>
          <p:nvPr/>
        </p:nvSpPr>
        <p:spPr>
          <a:xfrm>
            <a:off x="4946965" y="3978547"/>
            <a:ext cx="4952999" cy="412688"/>
          </a:xfrm>
          <a:prstGeom prst="rect">
            <a:avLst/>
          </a:prstGeom>
          <a:pattFill prst="dkUpDiag">
            <a:fgClr>
              <a:srgbClr val="009BDE"/>
            </a:fgClr>
            <a:bgClr>
              <a:srgbClr val="0085C0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1" tIns="41015" rIns="82031" bIns="41015" anchor="ctr"/>
          <a:lstStyle/>
          <a:p>
            <a:pPr algn="ctr" defTabSz="957838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활용 플랫폼</a:t>
            </a:r>
          </a:p>
        </p:txBody>
      </p:sp>
      <p:pic>
        <p:nvPicPr>
          <p:cNvPr id="103" name="Picture 1" descr="\\Mk-newpc\옥빈 맥 공유\디자인앤피티\발표용psd\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97" t="12292" r="2800" b="80139"/>
          <a:stretch>
            <a:fillRect/>
          </a:stretch>
        </p:blipFill>
        <p:spPr bwMode="auto">
          <a:xfrm>
            <a:off x="4946964" y="3978791"/>
            <a:ext cx="9906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flipH="1">
            <a:off x="194436" y="2092585"/>
            <a:ext cx="1719355" cy="893266"/>
          </a:xfrm>
          <a:prstGeom prst="rect">
            <a:avLst/>
          </a:prstGeom>
        </p:spPr>
      </p:pic>
      <p:pic>
        <p:nvPicPr>
          <p:cNvPr id="106" name="그림 10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73663" y="2072883"/>
            <a:ext cx="1757276" cy="912967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4436" y="3033200"/>
            <a:ext cx="1719355" cy="893266"/>
          </a:xfrm>
          <a:prstGeom prst="rect">
            <a:avLst/>
          </a:prstGeom>
        </p:spPr>
      </p:pic>
      <p:pic>
        <p:nvPicPr>
          <p:cNvPr id="108" name="그림 10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73664" y="3010216"/>
            <a:ext cx="1757276" cy="912967"/>
          </a:xfrm>
          <a:prstGeom prst="rect">
            <a:avLst/>
          </a:prstGeom>
        </p:spPr>
      </p:pic>
      <p:grpSp>
        <p:nvGrpSpPr>
          <p:cNvPr id="109" name="그룹 66"/>
          <p:cNvGrpSpPr/>
          <p:nvPr/>
        </p:nvGrpSpPr>
        <p:grpSpPr>
          <a:xfrm>
            <a:off x="2056418" y="2604679"/>
            <a:ext cx="828091" cy="828093"/>
            <a:chOff x="6818585" y="3452930"/>
            <a:chExt cx="1374775" cy="1374775"/>
          </a:xfrm>
        </p:grpSpPr>
        <p:grpSp>
          <p:nvGrpSpPr>
            <p:cNvPr id="140" name="그룹 44"/>
            <p:cNvGrpSpPr>
              <a:grpSpLocks/>
            </p:cNvGrpSpPr>
            <p:nvPr/>
          </p:nvGrpSpPr>
          <p:grpSpPr bwMode="auto">
            <a:xfrm>
              <a:off x="6818585" y="3452930"/>
              <a:ext cx="1374775" cy="1374775"/>
              <a:chOff x="-2641028" y="282663"/>
              <a:chExt cx="1434528" cy="1434528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-2641028" y="282663"/>
                <a:ext cx="1434528" cy="14345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100" dirty="0">
                  <a:latin typeface="+mn-ea"/>
                </a:endParaRPr>
              </a:p>
            </p:txBody>
          </p:sp>
          <p:sp>
            <p:nvSpPr>
              <p:cNvPr id="143" name="타원 142"/>
              <p:cNvSpPr/>
              <p:nvPr/>
            </p:nvSpPr>
            <p:spPr>
              <a:xfrm>
                <a:off x="-2556838" y="366853"/>
                <a:ext cx="1266149" cy="1266149"/>
              </a:xfrm>
              <a:prstGeom prst="ellipse">
                <a:avLst/>
              </a:prstGeom>
              <a:pattFill prst="dkUpDiag">
                <a:fgClr>
                  <a:srgbClr val="009BDE"/>
                </a:fgClr>
                <a:bgClr>
                  <a:srgbClr val="0085C0"/>
                </a:bgClr>
              </a:patt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82031" tIns="252000" rIns="82031" bIns="41015" anchor="ctr"/>
              <a:lstStyle/>
              <a:p>
                <a:pPr algn="ctr" defTabSz="95783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44" name="현 143"/>
              <p:cNvSpPr/>
              <p:nvPr/>
            </p:nvSpPr>
            <p:spPr>
              <a:xfrm>
                <a:off x="-2641028" y="282663"/>
                <a:ext cx="1434528" cy="1434528"/>
              </a:xfrm>
              <a:prstGeom prst="chord">
                <a:avLst>
                  <a:gd name="adj1" fmla="val 9731501"/>
                  <a:gd name="adj2" fmla="val 18030204"/>
                </a:avLst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100" dirty="0">
                  <a:latin typeface="+mn-ea"/>
                </a:endParaRPr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6932591" y="3811567"/>
              <a:ext cx="1146765" cy="664251"/>
            </a:xfrm>
            <a:prstGeom prst="rect">
              <a:avLst/>
            </a:prstGeom>
            <a:noFill/>
          </p:spPr>
          <p:txBody>
            <a:bodyPr wrap="square" lIns="0" rIns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000" spc="-4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기능별</a:t>
              </a:r>
              <a:endParaRPr kumimoji="0" lang="en-US" altLang="ko-KR" sz="1000" spc="-4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000" spc="-4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수집체계</a:t>
              </a:r>
              <a:endParaRPr kumimoji="0" lang="ko-KR" altLang="en-US" sz="1000" spc="-4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</p:grpSp>
      <p:sp>
        <p:nvSpPr>
          <p:cNvPr id="110" name="TextBox 109"/>
          <p:cNvSpPr txBox="1"/>
          <p:nvPr/>
        </p:nvSpPr>
        <p:spPr>
          <a:xfrm>
            <a:off x="1958632" y="2416822"/>
            <a:ext cx="460276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ko-KR" sz="1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ETL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2506468" y="2416822"/>
            <a:ext cx="460276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altLang="ko-KR" sz="1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ESB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1958632" y="3419127"/>
            <a:ext cx="75608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ko-KR" sz="1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Crawler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2506468" y="3383123"/>
            <a:ext cx="460276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altLang="ko-KR" sz="1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API</a:t>
            </a:r>
          </a:p>
          <a:p>
            <a:pPr algn="r"/>
            <a:r>
              <a:rPr lang="en-US" altLang="ko-KR" sz="1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Agent</a:t>
            </a:r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34637" y="2158552"/>
            <a:ext cx="2025595" cy="1512603"/>
          </a:xfrm>
          <a:prstGeom prst="rect">
            <a:avLst/>
          </a:prstGeom>
        </p:spPr>
      </p:pic>
      <p:sp>
        <p:nvSpPr>
          <p:cNvPr id="115" name="TextBox 114"/>
          <p:cNvSpPr txBox="1"/>
          <p:nvPr/>
        </p:nvSpPr>
        <p:spPr>
          <a:xfrm>
            <a:off x="5134638" y="3676962"/>
            <a:ext cx="202559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A50021"/>
                </a:solidFill>
                <a:latin typeface="+mn-ea"/>
                <a:ea typeface="+mn-ea"/>
              </a:rPr>
              <a:t>데이터</a:t>
            </a:r>
            <a:r>
              <a:rPr lang="en-US" altLang="ko-KR" sz="1000" dirty="0" smtClean="0">
                <a:solidFill>
                  <a:srgbClr val="A50021"/>
                </a:solidFill>
                <a:latin typeface="+mn-ea"/>
                <a:ea typeface="+mn-ea"/>
              </a:rPr>
              <a:t> </a:t>
            </a:r>
            <a:r>
              <a:rPr lang="ko-KR" altLang="en-US" sz="1000" dirty="0" smtClean="0">
                <a:solidFill>
                  <a:srgbClr val="A50021"/>
                </a:solidFill>
                <a:latin typeface="+mn-ea"/>
                <a:ea typeface="+mn-ea"/>
              </a:rPr>
              <a:t>전처리 및 모델링 절차</a:t>
            </a:r>
            <a:endParaRPr lang="en-US" altLang="ko-KR" sz="1000" dirty="0" smtClean="0">
              <a:solidFill>
                <a:srgbClr val="A50021"/>
              </a:solidFill>
              <a:latin typeface="+mn-ea"/>
              <a:ea typeface="+mn-ea"/>
            </a:endParaRPr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51841" y="2196078"/>
            <a:ext cx="2155663" cy="1475077"/>
          </a:xfrm>
          <a:prstGeom prst="rect">
            <a:avLst/>
          </a:prstGeom>
        </p:spPr>
      </p:pic>
      <p:sp>
        <p:nvSpPr>
          <p:cNvPr id="117" name="AutoShape 3"/>
          <p:cNvSpPr>
            <a:spLocks noChangeArrowheads="1"/>
          </p:cNvSpPr>
          <p:nvPr/>
        </p:nvSpPr>
        <p:spPr bwMode="gray">
          <a:xfrm rot="5400000">
            <a:off x="6605218" y="2624534"/>
            <a:ext cx="1512603" cy="580642"/>
          </a:xfrm>
          <a:prstGeom prst="upArrow">
            <a:avLst>
              <a:gd name="adj1" fmla="val 75173"/>
              <a:gd name="adj2" fmla="val 56161"/>
            </a:avLst>
          </a:prstGeom>
          <a:gradFill rotWithShape="1">
            <a:gsLst>
              <a:gs pos="0">
                <a:srgbClr val="8F8CD2"/>
              </a:gs>
              <a:gs pos="100000">
                <a:srgbClr val="8F8CD2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 dirty="0">
              <a:latin typeface="+mn-ea"/>
              <a:ea typeface="+mn-ea"/>
            </a:endParaRPr>
          </a:p>
        </p:txBody>
      </p:sp>
      <p:pic>
        <p:nvPicPr>
          <p:cNvPr id="118" name="그림 1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1303" y="4472577"/>
            <a:ext cx="1637515" cy="818758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9055" y="5402385"/>
            <a:ext cx="1612759" cy="825054"/>
          </a:xfrm>
          <a:prstGeom prst="rect">
            <a:avLst/>
          </a:prstGeom>
        </p:spPr>
      </p:pic>
      <p:pic>
        <p:nvPicPr>
          <p:cNvPr id="120" name="그림 1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96884" y="4472577"/>
            <a:ext cx="1734055" cy="808734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71862" y="5388220"/>
            <a:ext cx="1734055" cy="888978"/>
          </a:xfrm>
          <a:prstGeom prst="rect">
            <a:avLst/>
          </a:prstGeom>
        </p:spPr>
      </p:pic>
      <p:sp>
        <p:nvSpPr>
          <p:cNvPr id="122" name="AutoShape 3"/>
          <p:cNvSpPr>
            <a:spLocks noChangeArrowheads="1"/>
          </p:cNvSpPr>
          <p:nvPr/>
        </p:nvSpPr>
        <p:spPr bwMode="gray">
          <a:xfrm rot="5400000">
            <a:off x="1099629" y="5003819"/>
            <a:ext cx="1794593" cy="580642"/>
          </a:xfrm>
          <a:prstGeom prst="upArrow">
            <a:avLst>
              <a:gd name="adj1" fmla="val 75173"/>
              <a:gd name="adj2" fmla="val 56161"/>
            </a:avLst>
          </a:prstGeom>
          <a:gradFill rotWithShape="1">
            <a:gsLst>
              <a:gs pos="0">
                <a:srgbClr val="8F8CD2"/>
              </a:gs>
              <a:gs pos="100000">
                <a:srgbClr val="8F8CD2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23" name="AutoShape 3"/>
          <p:cNvSpPr>
            <a:spLocks noChangeArrowheads="1"/>
          </p:cNvSpPr>
          <p:nvPr/>
        </p:nvSpPr>
        <p:spPr bwMode="gray">
          <a:xfrm rot="16200000">
            <a:off x="2033190" y="5039821"/>
            <a:ext cx="1794593" cy="580642"/>
          </a:xfrm>
          <a:prstGeom prst="upArrow">
            <a:avLst>
              <a:gd name="adj1" fmla="val 75173"/>
              <a:gd name="adj2" fmla="val 56161"/>
            </a:avLst>
          </a:prstGeom>
          <a:gradFill rotWithShape="1">
            <a:gsLst>
              <a:gs pos="0">
                <a:srgbClr val="8F8CD2"/>
              </a:gs>
              <a:gs pos="100000">
                <a:srgbClr val="8F8CD2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 dirty="0">
              <a:latin typeface="+mn-ea"/>
              <a:ea typeface="+mn-ea"/>
            </a:endParaRPr>
          </a:p>
        </p:txBody>
      </p:sp>
      <p:grpSp>
        <p:nvGrpSpPr>
          <p:cNvPr id="125" name="그룹 132"/>
          <p:cNvGrpSpPr/>
          <p:nvPr/>
        </p:nvGrpSpPr>
        <p:grpSpPr>
          <a:xfrm>
            <a:off x="2058454" y="4908935"/>
            <a:ext cx="828091" cy="828093"/>
            <a:chOff x="6818585" y="3452930"/>
            <a:chExt cx="1374775" cy="1374775"/>
          </a:xfrm>
        </p:grpSpPr>
        <p:grpSp>
          <p:nvGrpSpPr>
            <p:cNvPr id="135" name="그룹 44"/>
            <p:cNvGrpSpPr>
              <a:grpSpLocks/>
            </p:cNvGrpSpPr>
            <p:nvPr/>
          </p:nvGrpSpPr>
          <p:grpSpPr bwMode="auto">
            <a:xfrm>
              <a:off x="6818585" y="3452930"/>
              <a:ext cx="1374775" cy="1374775"/>
              <a:chOff x="-2641028" y="282663"/>
              <a:chExt cx="1434528" cy="1434528"/>
            </a:xfrm>
          </p:grpSpPr>
          <p:sp>
            <p:nvSpPr>
              <p:cNvPr id="137" name="타원 136"/>
              <p:cNvSpPr/>
              <p:nvPr/>
            </p:nvSpPr>
            <p:spPr>
              <a:xfrm>
                <a:off x="-2641028" y="282663"/>
                <a:ext cx="1434528" cy="14345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100" dirty="0">
                  <a:latin typeface="+mn-ea"/>
                </a:endParaRPr>
              </a:p>
            </p:txBody>
          </p:sp>
          <p:sp>
            <p:nvSpPr>
              <p:cNvPr id="138" name="타원 137"/>
              <p:cNvSpPr/>
              <p:nvPr/>
            </p:nvSpPr>
            <p:spPr>
              <a:xfrm>
                <a:off x="-2556838" y="366853"/>
                <a:ext cx="1266149" cy="1266149"/>
              </a:xfrm>
              <a:prstGeom prst="ellipse">
                <a:avLst/>
              </a:prstGeom>
              <a:pattFill prst="dkUpDiag">
                <a:fgClr>
                  <a:srgbClr val="009BDE"/>
                </a:fgClr>
                <a:bgClr>
                  <a:srgbClr val="0085C0"/>
                </a:bgClr>
              </a:patt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82031" tIns="252000" rIns="82031" bIns="41015" anchor="ctr"/>
              <a:lstStyle/>
              <a:p>
                <a:pPr algn="ctr" defTabSz="95783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39" name="현 138"/>
              <p:cNvSpPr/>
              <p:nvPr/>
            </p:nvSpPr>
            <p:spPr>
              <a:xfrm>
                <a:off x="-2641028" y="282663"/>
                <a:ext cx="1434528" cy="1434528"/>
              </a:xfrm>
              <a:prstGeom prst="chord">
                <a:avLst>
                  <a:gd name="adj1" fmla="val 9731501"/>
                  <a:gd name="adj2" fmla="val 18030204"/>
                </a:avLst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100" dirty="0">
                  <a:latin typeface="+mn-ea"/>
                </a:endParaRPr>
              </a:p>
            </p:txBody>
          </p:sp>
        </p:grpSp>
        <p:sp>
          <p:nvSpPr>
            <p:cNvPr id="136" name="TextBox 135"/>
            <p:cNvSpPr txBox="1"/>
            <p:nvPr/>
          </p:nvSpPr>
          <p:spPr>
            <a:xfrm>
              <a:off x="6932591" y="3811567"/>
              <a:ext cx="1146765" cy="664251"/>
            </a:xfrm>
            <a:prstGeom prst="rect">
              <a:avLst/>
            </a:prstGeom>
            <a:noFill/>
          </p:spPr>
          <p:txBody>
            <a:bodyPr wrap="square" lIns="0" rIns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000" spc="-4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분석</a:t>
              </a:r>
              <a:endParaRPr kumimoji="0" lang="en-US" altLang="ko-KR" sz="1000" spc="-4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000" spc="-40" dirty="0" err="1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유형구분</a:t>
              </a:r>
              <a:endParaRPr kumimoji="0" lang="ko-KR" altLang="en-US" sz="1000" spc="-4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</p:grpSp>
      <p:sp>
        <p:nvSpPr>
          <p:cNvPr id="126" name="TextBox 125"/>
          <p:cNvSpPr txBox="1"/>
          <p:nvPr/>
        </p:nvSpPr>
        <p:spPr>
          <a:xfrm>
            <a:off x="1850620" y="5749712"/>
            <a:ext cx="75608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ko-KR" altLang="en-US" sz="1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통계분석</a:t>
            </a:r>
            <a:endParaRPr lang="en-US" altLang="ko-KR" sz="1000" dirty="0" smtClean="0">
              <a:solidFill>
                <a:schemeClr val="accent6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823701" y="4656905"/>
            <a:ext cx="75608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ko-KR" altLang="en-US" sz="1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분석</a:t>
            </a:r>
            <a:endParaRPr lang="en-US" altLang="ko-KR" sz="1000" dirty="0">
              <a:solidFill>
                <a:schemeClr val="accent6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  <a:p>
            <a:r>
              <a:rPr lang="en-US" altLang="ko-KR" sz="1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SW</a:t>
            </a:r>
            <a:r>
              <a:rPr lang="ko-KR" altLang="en-US" sz="1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설계</a:t>
            </a:r>
            <a:endParaRPr lang="en-US" altLang="ko-KR" sz="1000" dirty="0" smtClean="0">
              <a:solidFill>
                <a:schemeClr val="accent6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2534696" y="4643263"/>
            <a:ext cx="460276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ko-KR" altLang="en-US" sz="1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텍스트 분석</a:t>
            </a:r>
            <a:endParaRPr lang="en-US" altLang="ko-KR" sz="1000" dirty="0" smtClean="0">
              <a:solidFill>
                <a:schemeClr val="accent6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2210660" y="5687379"/>
            <a:ext cx="75608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ko-KR" altLang="en-US" sz="1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다차원</a:t>
            </a:r>
            <a:endParaRPr lang="en-US" altLang="ko-KR" sz="1000" dirty="0" smtClean="0">
              <a:solidFill>
                <a:schemeClr val="accent6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  <a:p>
            <a:pPr algn="r"/>
            <a:r>
              <a:rPr lang="ko-KR" altLang="en-US" sz="1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분석</a:t>
            </a:r>
            <a:endParaRPr lang="en-US" altLang="ko-KR" sz="1000" dirty="0" smtClean="0">
              <a:solidFill>
                <a:schemeClr val="accent6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130" name="그림 1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138503" y="4532008"/>
            <a:ext cx="2292737" cy="1463925"/>
          </a:xfrm>
          <a:prstGeom prst="rect">
            <a:avLst/>
          </a:prstGeom>
        </p:spPr>
      </p:pic>
      <p:pic>
        <p:nvPicPr>
          <p:cNvPr id="131" name="그림 1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59381" y="4532007"/>
            <a:ext cx="2248123" cy="1463925"/>
          </a:xfrm>
          <a:prstGeom prst="rect">
            <a:avLst/>
          </a:prstGeom>
        </p:spPr>
      </p:pic>
      <p:sp>
        <p:nvSpPr>
          <p:cNvPr id="134" name="직사각형 133"/>
          <p:cNvSpPr/>
          <p:nvPr/>
        </p:nvSpPr>
        <p:spPr>
          <a:xfrm flipH="1">
            <a:off x="-15552" y="2006823"/>
            <a:ext cx="9915516" cy="4252970"/>
          </a:xfrm>
          <a:prstGeom prst="rect">
            <a:avLst/>
          </a:prstGeom>
          <a:solidFill>
            <a:schemeClr val="accent1">
              <a:lumMod val="20000"/>
              <a:lumOff val="8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145" name="그룹 144"/>
          <p:cNvGrpSpPr/>
          <p:nvPr/>
        </p:nvGrpSpPr>
        <p:grpSpPr>
          <a:xfrm>
            <a:off x="748896" y="3662831"/>
            <a:ext cx="1655566" cy="1494361"/>
            <a:chOff x="666313" y="3681028"/>
            <a:chExt cx="1655566" cy="1494361"/>
          </a:xfrm>
        </p:grpSpPr>
        <p:sp>
          <p:nvSpPr>
            <p:cNvPr id="146" name="Oval 82"/>
            <p:cNvSpPr>
              <a:spLocks noChangeArrowheads="1"/>
            </p:cNvSpPr>
            <p:nvPr/>
          </p:nvSpPr>
          <p:spPr bwMode="auto">
            <a:xfrm>
              <a:off x="666313" y="3681028"/>
              <a:ext cx="1655566" cy="1494361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ko-KR" sz="1600" i="0" u="none" strike="noStrike" kern="0" cap="none" spc="0" normalizeH="0" baseline="0" noProof="0" dirty="0" smtClean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+mj-ea"/>
                <a:ea typeface="+mj-ea"/>
                <a:cs typeface="굴림" pitchFamily="50" charset="-127"/>
              </a:endParaRPr>
            </a:p>
          </p:txBody>
        </p:sp>
        <p:sp>
          <p:nvSpPr>
            <p:cNvPr id="147" name="Oval 86"/>
            <p:cNvSpPr>
              <a:spLocks noChangeArrowheads="1"/>
            </p:cNvSpPr>
            <p:nvPr/>
          </p:nvSpPr>
          <p:spPr bwMode="auto">
            <a:xfrm flipV="1">
              <a:off x="886583" y="3877214"/>
              <a:ext cx="1215626" cy="1097258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10800000" vert="horz" wrap="none" lIns="83969" tIns="41985" rIns="83969" bIns="41985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ko-KR" sz="1600" i="0" u="none" strike="noStrike" kern="0" cap="none" spc="0" normalizeH="0" baseline="0" noProof="0" dirty="0" smtClean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+mj-ea"/>
                <a:ea typeface="+mj-ea"/>
                <a:cs typeface="굴림" pitchFamily="50" charset="-127"/>
              </a:endParaRPr>
            </a:p>
          </p:txBody>
        </p:sp>
        <p:sp>
          <p:nvSpPr>
            <p:cNvPr id="148" name="Rectangle 279"/>
            <p:cNvSpPr>
              <a:spLocks noChangeArrowheads="1"/>
            </p:cNvSpPr>
            <p:nvPr/>
          </p:nvSpPr>
          <p:spPr bwMode="auto">
            <a:xfrm>
              <a:off x="1138802" y="4182764"/>
              <a:ext cx="718145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kern="0" noProof="0" dirty="0" smtClean="0">
                  <a:solidFill>
                    <a:srgbClr val="A50021"/>
                  </a:solidFill>
                  <a:latin typeface="+mj-ea"/>
                  <a:ea typeface="+mj-ea"/>
                  <a:cs typeface="굴림" pitchFamily="50" charset="-127"/>
                </a:rPr>
                <a:t>사이버</a:t>
              </a:r>
              <a:endParaRPr lang="en-US" altLang="ko-KR" sz="1600" kern="0" noProof="0" dirty="0" smtClean="0">
                <a:solidFill>
                  <a:srgbClr val="A50021"/>
                </a:solidFill>
                <a:latin typeface="+mj-ea"/>
                <a:ea typeface="+mj-ea"/>
                <a:cs typeface="굴림" pitchFamily="50" charset="-127"/>
              </a:endParaRP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i="0" u="none" strike="noStrike" kern="0" cap="none" spc="0" normalizeH="0" baseline="0" dirty="0" smtClean="0">
                  <a:ln>
                    <a:noFill/>
                  </a:ln>
                  <a:solidFill>
                    <a:srgbClr val="A50021"/>
                  </a:solidFill>
                  <a:effectLst/>
                  <a:uLnTx/>
                  <a:uFillTx/>
                  <a:latin typeface="+mj-ea"/>
                  <a:ea typeface="+mj-ea"/>
                  <a:cs typeface="굴림" pitchFamily="50" charset="-127"/>
                </a:rPr>
                <a:t>위협정보</a:t>
              </a:r>
              <a:endParaRPr kumimoji="1" lang="en-US" altLang="ko-KR" sz="1600" i="0" u="none" strike="noStrike" kern="0" cap="none" spc="0" normalizeH="0" baseline="0" dirty="0" smtClean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+mj-ea"/>
                <a:ea typeface="+mj-ea"/>
                <a:cs typeface="굴림" pitchFamily="50" charset="-127"/>
              </a:endParaRPr>
            </a:p>
          </p:txBody>
        </p:sp>
      </p:grpSp>
      <p:grpSp>
        <p:nvGrpSpPr>
          <p:cNvPr id="149" name="그룹 148"/>
          <p:cNvGrpSpPr/>
          <p:nvPr/>
        </p:nvGrpSpPr>
        <p:grpSpPr>
          <a:xfrm>
            <a:off x="7697668" y="2282107"/>
            <a:ext cx="1677197" cy="1506933"/>
            <a:chOff x="5412379" y="1880828"/>
            <a:chExt cx="1677197" cy="1506933"/>
          </a:xfrm>
        </p:grpSpPr>
        <p:sp>
          <p:nvSpPr>
            <p:cNvPr id="150" name="Oval 96"/>
            <p:cNvSpPr>
              <a:spLocks noChangeArrowheads="1"/>
            </p:cNvSpPr>
            <p:nvPr/>
          </p:nvSpPr>
          <p:spPr bwMode="auto">
            <a:xfrm>
              <a:off x="5412379" y="1880828"/>
              <a:ext cx="1677197" cy="1506933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ko-KR" sz="1600" i="0" u="none" strike="noStrike" kern="0" cap="none" spc="0" normalizeH="0" baseline="0" noProof="0" dirty="0" smtClean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+mj-ea"/>
                <a:ea typeface="+mj-ea"/>
                <a:cs typeface="굴림" pitchFamily="50" charset="-127"/>
              </a:endParaRPr>
            </a:p>
          </p:txBody>
        </p:sp>
        <p:sp>
          <p:nvSpPr>
            <p:cNvPr id="151" name="Oval 100"/>
            <p:cNvSpPr>
              <a:spLocks noChangeArrowheads="1"/>
            </p:cNvSpPr>
            <p:nvPr/>
          </p:nvSpPr>
          <p:spPr bwMode="auto">
            <a:xfrm flipV="1">
              <a:off x="5626356" y="2078665"/>
              <a:ext cx="1229149" cy="110648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10800000" vert="horz" wrap="none" lIns="83969" tIns="41985" rIns="83969" bIns="41985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ko-KR" sz="1600" i="0" u="none" strike="noStrike" kern="0" cap="none" spc="0" normalizeH="0" baseline="0" noProof="0" dirty="0" smtClean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+mj-ea"/>
                <a:ea typeface="+mj-ea"/>
                <a:cs typeface="굴림" pitchFamily="50" charset="-127"/>
              </a:endParaRPr>
            </a:p>
          </p:txBody>
        </p:sp>
        <p:sp>
          <p:nvSpPr>
            <p:cNvPr id="152" name="Rectangle 279"/>
            <p:cNvSpPr>
              <a:spLocks noChangeArrowheads="1"/>
            </p:cNvSpPr>
            <p:nvPr/>
          </p:nvSpPr>
          <p:spPr bwMode="auto">
            <a:xfrm>
              <a:off x="5809320" y="2393297"/>
              <a:ext cx="898405" cy="492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A50021"/>
                  </a:solidFill>
                  <a:effectLst/>
                  <a:uLnTx/>
                  <a:uFillTx/>
                  <a:latin typeface="+mj-ea"/>
                  <a:ea typeface="+mj-ea"/>
                  <a:cs typeface="굴림" pitchFamily="50" charset="-127"/>
                </a:rPr>
                <a:t>오픈소스</a:t>
              </a:r>
              <a:endParaRPr kumimoji="1" lang="en-US" altLang="ko-KR" sz="1600" i="0" u="none" strike="noStrike" kern="0" cap="none" spc="0" normalizeH="0" baseline="0" noProof="0" dirty="0" smtClean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+mj-ea"/>
                <a:ea typeface="+mj-ea"/>
                <a:cs typeface="굴림" pitchFamily="50" charset="-127"/>
              </a:endParaRP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kern="0" dirty="0" err="1" smtClean="0">
                  <a:solidFill>
                    <a:srgbClr val="A50021"/>
                  </a:solidFill>
                  <a:latin typeface="+mj-ea"/>
                  <a:ea typeface="+mj-ea"/>
                  <a:cs typeface="굴림" pitchFamily="50" charset="-127"/>
                </a:rPr>
                <a:t>인텔리전스</a:t>
              </a:r>
              <a:endParaRPr lang="en-US" altLang="ko-KR" sz="1600" kern="0" dirty="0" smtClean="0">
                <a:solidFill>
                  <a:srgbClr val="A50021"/>
                </a:solidFill>
                <a:latin typeface="+mj-ea"/>
                <a:ea typeface="+mj-ea"/>
                <a:cs typeface="굴림" pitchFamily="50" charset="-127"/>
              </a:endParaRPr>
            </a:p>
          </p:txBody>
        </p:sp>
      </p:grpSp>
      <p:sp>
        <p:nvSpPr>
          <p:cNvPr id="153" name="직사각형 152"/>
          <p:cNvSpPr/>
          <p:nvPr/>
        </p:nvSpPr>
        <p:spPr>
          <a:xfrm>
            <a:off x="7806284" y="4032357"/>
            <a:ext cx="13692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ko-KR" sz="1400" dirty="0" smtClean="0">
              <a:latin typeface="+mj-ea"/>
              <a:ea typeface="+mj-ea"/>
            </a:endParaRPr>
          </a:p>
          <a:p>
            <a:r>
              <a:rPr lang="en-US" altLang="ko-KR" sz="1400" dirty="0" smtClean="0">
                <a:latin typeface="+mj-ea"/>
                <a:ea typeface="+mj-ea"/>
              </a:rPr>
              <a:t>SNS, Blog </a:t>
            </a:r>
            <a:r>
              <a:rPr lang="ko-KR" altLang="en-US" sz="1400" dirty="0" smtClean="0">
                <a:latin typeface="+mj-ea"/>
                <a:ea typeface="+mj-ea"/>
              </a:rPr>
              <a:t>정보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154" name="직사각형 153"/>
          <p:cNvSpPr/>
          <p:nvPr/>
        </p:nvSpPr>
        <p:spPr>
          <a:xfrm>
            <a:off x="585382" y="5406315"/>
            <a:ext cx="17764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altLang="ko-KR" sz="1400" dirty="0" smtClean="0">
              <a:latin typeface="+mj-ea"/>
              <a:ea typeface="+mj-ea"/>
            </a:endParaRPr>
          </a:p>
          <a:p>
            <a:pPr algn="ctr"/>
            <a:r>
              <a:rPr lang="ko-KR" altLang="en-US" sz="1400" dirty="0" smtClean="0">
                <a:latin typeface="+mj-ea"/>
                <a:ea typeface="+mj-ea"/>
              </a:rPr>
              <a:t>내부 데이터</a:t>
            </a:r>
            <a:r>
              <a:rPr lang="en-US" altLang="ko-KR" sz="1400" dirty="0" smtClean="0">
                <a:latin typeface="+mj-ea"/>
                <a:ea typeface="+mj-ea"/>
              </a:rPr>
              <a:t>(</a:t>
            </a:r>
            <a:r>
              <a:rPr lang="ko-KR" altLang="en-US" sz="1400" dirty="0" smtClean="0">
                <a:latin typeface="+mj-ea"/>
                <a:ea typeface="+mj-ea"/>
              </a:rPr>
              <a:t>수집정보</a:t>
            </a:r>
            <a:r>
              <a:rPr lang="en-US" altLang="ko-KR" sz="1400" dirty="0" smtClean="0">
                <a:latin typeface="+mj-ea"/>
                <a:ea typeface="+mj-ea"/>
              </a:rPr>
              <a:t>)</a:t>
            </a:r>
          </a:p>
          <a:p>
            <a:pPr algn="ctr"/>
            <a:endParaRPr lang="ko-KR" altLang="en-US" sz="1400" dirty="0">
              <a:latin typeface="+mj-ea"/>
              <a:ea typeface="+mj-ea"/>
            </a:endParaRPr>
          </a:p>
        </p:txBody>
      </p:sp>
      <p:grpSp>
        <p:nvGrpSpPr>
          <p:cNvPr id="155" name="그룹 154"/>
          <p:cNvGrpSpPr/>
          <p:nvPr/>
        </p:nvGrpSpPr>
        <p:grpSpPr>
          <a:xfrm>
            <a:off x="3057943" y="3194779"/>
            <a:ext cx="1655566" cy="1494361"/>
            <a:chOff x="666313" y="3681028"/>
            <a:chExt cx="1655566" cy="1494361"/>
          </a:xfrm>
        </p:grpSpPr>
        <p:sp>
          <p:nvSpPr>
            <p:cNvPr id="156" name="Oval 82"/>
            <p:cNvSpPr>
              <a:spLocks noChangeArrowheads="1"/>
            </p:cNvSpPr>
            <p:nvPr/>
          </p:nvSpPr>
          <p:spPr bwMode="auto">
            <a:xfrm>
              <a:off x="666313" y="3681028"/>
              <a:ext cx="1655566" cy="1494361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ko-KR" sz="1600" i="0" u="none" strike="noStrike" kern="0" cap="none" spc="0" normalizeH="0" baseline="0" noProof="0" dirty="0" smtClean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+mj-ea"/>
                <a:ea typeface="+mj-ea"/>
                <a:cs typeface="굴림" pitchFamily="50" charset="-127"/>
              </a:endParaRPr>
            </a:p>
          </p:txBody>
        </p:sp>
        <p:sp>
          <p:nvSpPr>
            <p:cNvPr id="157" name="Oval 86"/>
            <p:cNvSpPr>
              <a:spLocks noChangeArrowheads="1"/>
            </p:cNvSpPr>
            <p:nvPr/>
          </p:nvSpPr>
          <p:spPr bwMode="auto">
            <a:xfrm flipV="1">
              <a:off x="886583" y="3877214"/>
              <a:ext cx="1215626" cy="1097258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10800000" vert="horz" wrap="none" lIns="83969" tIns="41985" rIns="83969" bIns="41985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ko-KR" sz="1600" i="0" u="none" strike="noStrike" kern="0" cap="none" spc="0" normalizeH="0" baseline="0" noProof="0" dirty="0" smtClean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+mj-ea"/>
                <a:ea typeface="+mj-ea"/>
                <a:cs typeface="굴림" pitchFamily="50" charset="-127"/>
              </a:endParaRPr>
            </a:p>
          </p:txBody>
        </p:sp>
        <p:sp>
          <p:nvSpPr>
            <p:cNvPr id="158" name="Rectangle 279"/>
            <p:cNvSpPr>
              <a:spLocks noChangeArrowheads="1"/>
            </p:cNvSpPr>
            <p:nvPr/>
          </p:nvSpPr>
          <p:spPr bwMode="auto">
            <a:xfrm>
              <a:off x="1138802" y="4182763"/>
              <a:ext cx="718145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kern="0" noProof="0" dirty="0" smtClean="0">
                  <a:solidFill>
                    <a:srgbClr val="A50021"/>
                  </a:solidFill>
                  <a:latin typeface="+mj-ea"/>
                  <a:ea typeface="+mj-ea"/>
                  <a:cs typeface="굴림" pitchFamily="50" charset="-127"/>
                </a:rPr>
                <a:t>사이버</a:t>
              </a:r>
              <a:endParaRPr lang="en-US" altLang="ko-KR" sz="1600" kern="0" noProof="0" dirty="0" smtClean="0">
                <a:solidFill>
                  <a:srgbClr val="A50021"/>
                </a:solidFill>
                <a:latin typeface="+mj-ea"/>
                <a:ea typeface="+mj-ea"/>
                <a:cs typeface="굴림" pitchFamily="50" charset="-127"/>
              </a:endParaRP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i="0" u="none" strike="noStrike" kern="0" cap="none" spc="0" normalizeH="0" baseline="0" dirty="0" smtClean="0">
                  <a:ln>
                    <a:noFill/>
                  </a:ln>
                  <a:solidFill>
                    <a:srgbClr val="A50021"/>
                  </a:solidFill>
                  <a:effectLst/>
                  <a:uLnTx/>
                  <a:uFillTx/>
                  <a:latin typeface="+mj-ea"/>
                  <a:ea typeface="+mj-ea"/>
                  <a:cs typeface="굴림" pitchFamily="50" charset="-127"/>
                </a:rPr>
                <a:t>위협정보</a:t>
              </a:r>
              <a:endParaRPr kumimoji="1" lang="ko-KR" altLang="en-US" sz="1600" i="0" u="none" strike="noStrike" kern="0" cap="none" spc="0" normalizeH="0" baseline="0" noProof="0" dirty="0" smtClean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+mj-ea"/>
                <a:ea typeface="+mj-ea"/>
                <a:cs typeface="굴림" pitchFamily="50" charset="-127"/>
              </a:endParaRPr>
            </a:p>
          </p:txBody>
        </p:sp>
      </p:grpSp>
      <p:sp>
        <p:nvSpPr>
          <p:cNvPr id="159" name="직사각형 158"/>
          <p:cNvSpPr/>
          <p:nvPr/>
        </p:nvSpPr>
        <p:spPr>
          <a:xfrm>
            <a:off x="2791358" y="4938263"/>
            <a:ext cx="226980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dirty="0" smtClean="0">
              <a:latin typeface="+mj-ea"/>
              <a:ea typeface="+mj-ea"/>
            </a:endParaRPr>
          </a:p>
          <a:p>
            <a:r>
              <a:rPr lang="ko-KR" altLang="en-US" sz="1400" dirty="0" err="1" smtClean="0">
                <a:latin typeface="+mj-ea"/>
                <a:ea typeface="+mj-ea"/>
              </a:rPr>
              <a:t>회원사</a:t>
            </a:r>
            <a:r>
              <a:rPr lang="ko-KR" altLang="en-US" sz="1400" dirty="0" smtClean="0">
                <a:latin typeface="+mj-ea"/>
                <a:ea typeface="+mj-ea"/>
              </a:rPr>
              <a:t> 정보</a:t>
            </a:r>
            <a:r>
              <a:rPr lang="en-US" altLang="ko-KR" sz="1400" dirty="0" smtClean="0">
                <a:latin typeface="+mj-ea"/>
                <a:ea typeface="+mj-ea"/>
              </a:rPr>
              <a:t>(</a:t>
            </a:r>
            <a:r>
              <a:rPr lang="ko-KR" altLang="en-US" sz="1400" dirty="0" smtClean="0">
                <a:latin typeface="+mj-ea"/>
                <a:ea typeface="+mj-ea"/>
              </a:rPr>
              <a:t>악성코드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br>
              <a:rPr lang="en-US" altLang="ko-KR" sz="1400" dirty="0" smtClean="0">
                <a:latin typeface="+mj-ea"/>
                <a:ea typeface="+mj-ea"/>
              </a:rPr>
            </a:br>
            <a:r>
              <a:rPr lang="ko-KR" altLang="en-US" sz="1400" dirty="0" smtClean="0">
                <a:latin typeface="+mj-ea"/>
                <a:ea typeface="+mj-ea"/>
              </a:rPr>
              <a:t>도메인</a:t>
            </a:r>
            <a:r>
              <a:rPr lang="en-US" altLang="ko-KR" sz="1400" dirty="0" smtClean="0">
                <a:latin typeface="+mj-ea"/>
                <a:ea typeface="+mj-ea"/>
              </a:rPr>
              <a:t>/IP, </a:t>
            </a:r>
            <a:r>
              <a:rPr lang="ko-KR" altLang="en-US" sz="1400" dirty="0" smtClean="0">
                <a:latin typeface="+mj-ea"/>
                <a:ea typeface="+mj-ea"/>
              </a:rPr>
              <a:t>취약점</a:t>
            </a:r>
            <a:r>
              <a:rPr lang="en-US" altLang="ko-KR" sz="1400" dirty="0" smtClean="0">
                <a:latin typeface="+mj-ea"/>
                <a:ea typeface="+mj-ea"/>
              </a:rPr>
              <a:t>)</a:t>
            </a:r>
            <a:endParaRPr lang="ko-KR" altLang="en-US" sz="14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grpSp>
        <p:nvGrpSpPr>
          <p:cNvPr id="160" name="그룹 159"/>
          <p:cNvGrpSpPr/>
          <p:nvPr/>
        </p:nvGrpSpPr>
        <p:grpSpPr>
          <a:xfrm>
            <a:off x="5366990" y="2750159"/>
            <a:ext cx="1677197" cy="1506933"/>
            <a:chOff x="5412379" y="1880828"/>
            <a:chExt cx="1677197" cy="1506933"/>
          </a:xfrm>
        </p:grpSpPr>
        <p:sp>
          <p:nvSpPr>
            <p:cNvPr id="161" name="Oval 96"/>
            <p:cNvSpPr>
              <a:spLocks noChangeArrowheads="1"/>
            </p:cNvSpPr>
            <p:nvPr/>
          </p:nvSpPr>
          <p:spPr bwMode="auto">
            <a:xfrm>
              <a:off x="5412379" y="1880828"/>
              <a:ext cx="1677197" cy="1506933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ko-KR" sz="1600" i="0" u="none" strike="noStrike" kern="0" cap="none" spc="0" normalizeH="0" baseline="0" noProof="0" dirty="0" smtClean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+mj-ea"/>
                <a:ea typeface="+mj-ea"/>
                <a:cs typeface="굴림" pitchFamily="50" charset="-127"/>
              </a:endParaRPr>
            </a:p>
          </p:txBody>
        </p:sp>
        <p:sp>
          <p:nvSpPr>
            <p:cNvPr id="162" name="Oval 100"/>
            <p:cNvSpPr>
              <a:spLocks noChangeArrowheads="1"/>
            </p:cNvSpPr>
            <p:nvPr/>
          </p:nvSpPr>
          <p:spPr bwMode="auto">
            <a:xfrm flipV="1">
              <a:off x="5626356" y="2078665"/>
              <a:ext cx="1229149" cy="110648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10800000" vert="horz" wrap="none" lIns="83969" tIns="41985" rIns="83969" bIns="41985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ko-KR" sz="1600" i="0" u="none" strike="noStrike" kern="0" cap="none" spc="0" normalizeH="0" baseline="0" noProof="0" dirty="0" smtClean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+mj-ea"/>
                <a:ea typeface="+mj-ea"/>
                <a:cs typeface="굴림" pitchFamily="50" charset="-127"/>
              </a:endParaRPr>
            </a:p>
          </p:txBody>
        </p:sp>
        <p:sp>
          <p:nvSpPr>
            <p:cNvPr id="163" name="Rectangle 279"/>
            <p:cNvSpPr>
              <a:spLocks noChangeArrowheads="1"/>
            </p:cNvSpPr>
            <p:nvPr/>
          </p:nvSpPr>
          <p:spPr bwMode="auto">
            <a:xfrm>
              <a:off x="5675831" y="2393079"/>
              <a:ext cx="1165384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i="0" u="none" strike="noStrike" kern="0" cap="none" spc="0" normalizeH="0" baseline="0" noProof="0" dirty="0" smtClean="0">
                  <a:ln>
                    <a:noFill/>
                  </a:ln>
                  <a:solidFill>
                    <a:srgbClr val="A50021"/>
                  </a:solidFill>
                  <a:effectLst/>
                  <a:uLnTx/>
                  <a:uFillTx/>
                  <a:latin typeface="+mj-ea"/>
                  <a:ea typeface="+mj-ea"/>
                  <a:cs typeface="굴림" pitchFamily="50" charset="-127"/>
                </a:rPr>
                <a:t>내</a:t>
              </a:r>
              <a:r>
                <a:rPr kumimoji="1" lang="en-US" altLang="ko-KR" sz="1600" i="0" u="none" strike="noStrike" kern="0" cap="none" spc="0" normalizeH="0" baseline="0" noProof="0" dirty="0" smtClean="0">
                  <a:ln>
                    <a:noFill/>
                  </a:ln>
                  <a:solidFill>
                    <a:srgbClr val="A50021"/>
                  </a:solidFill>
                  <a:effectLst/>
                  <a:uLnTx/>
                  <a:uFillTx/>
                  <a:latin typeface="+mj-ea"/>
                  <a:ea typeface="+mj-ea"/>
                  <a:cs typeface="굴림" pitchFamily="50" charset="-127"/>
                </a:rPr>
                <a:t>·</a:t>
              </a:r>
              <a:r>
                <a:rPr kumimoji="1" lang="ko-KR" altLang="en-US" sz="1600" i="0" u="none" strike="noStrike" kern="0" cap="none" spc="0" normalizeH="0" baseline="0" noProof="0" dirty="0" smtClean="0">
                  <a:ln>
                    <a:noFill/>
                  </a:ln>
                  <a:solidFill>
                    <a:srgbClr val="A50021"/>
                  </a:solidFill>
                  <a:effectLst/>
                  <a:uLnTx/>
                  <a:uFillTx/>
                  <a:latin typeface="+mj-ea"/>
                  <a:ea typeface="+mj-ea"/>
                  <a:cs typeface="굴림" pitchFamily="50" charset="-127"/>
                </a:rPr>
                <a:t>외부기관</a:t>
              </a:r>
              <a:endParaRPr kumimoji="1" lang="en-US" altLang="ko-KR" sz="1600" i="0" u="none" strike="noStrike" kern="0" cap="none" spc="0" normalizeH="0" baseline="0" noProof="0" dirty="0" smtClean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+mj-ea"/>
                <a:ea typeface="+mj-ea"/>
                <a:cs typeface="굴림" pitchFamily="50" charset="-127"/>
              </a:endParaRP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kern="0" dirty="0" smtClean="0">
                  <a:solidFill>
                    <a:srgbClr val="A50021"/>
                  </a:solidFill>
                  <a:latin typeface="+mj-ea"/>
                  <a:ea typeface="+mj-ea"/>
                  <a:cs typeface="굴림" pitchFamily="50" charset="-127"/>
                </a:rPr>
                <a:t>침해사고 정보</a:t>
              </a:r>
              <a:endParaRPr lang="en-US" altLang="ko-KR" sz="1600" kern="0" dirty="0" smtClean="0">
                <a:solidFill>
                  <a:srgbClr val="A50021"/>
                </a:solidFill>
                <a:latin typeface="+mj-ea"/>
                <a:ea typeface="+mj-ea"/>
                <a:cs typeface="굴림" pitchFamily="50" charset="-127"/>
              </a:endParaRPr>
            </a:p>
          </p:txBody>
        </p:sp>
      </p:grpSp>
      <p:sp>
        <p:nvSpPr>
          <p:cNvPr id="164" name="직사각형 163"/>
          <p:cNvSpPr/>
          <p:nvPr/>
        </p:nvSpPr>
        <p:spPr>
          <a:xfrm>
            <a:off x="5393412" y="4638618"/>
            <a:ext cx="13372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latin typeface="+mj-ea"/>
                <a:ea typeface="+mj-ea"/>
              </a:rPr>
              <a:t>침해사고 데이터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167" name="직사각형 166"/>
          <p:cNvSpPr/>
          <p:nvPr/>
        </p:nvSpPr>
        <p:spPr>
          <a:xfrm>
            <a:off x="5157753" y="4869160"/>
            <a:ext cx="303560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dirty="0" smtClean="0">
              <a:latin typeface="+mj-ea"/>
              <a:ea typeface="+mj-ea"/>
            </a:endParaRPr>
          </a:p>
          <a:p>
            <a:r>
              <a:rPr lang="ko-KR" altLang="en-US" sz="1400" dirty="0" smtClean="0">
                <a:latin typeface="+mj-ea"/>
                <a:ea typeface="+mj-ea"/>
              </a:rPr>
              <a:t>내부 데이터</a:t>
            </a:r>
            <a:r>
              <a:rPr lang="en-US" altLang="ko-KR" sz="1400" dirty="0" smtClean="0">
                <a:latin typeface="+mj-ea"/>
                <a:ea typeface="+mj-ea"/>
              </a:rPr>
              <a:t>(IML, AML, VML…)</a:t>
            </a:r>
          </a:p>
          <a:p>
            <a:r>
              <a:rPr lang="en-US" altLang="ko-KR" sz="1400" dirty="0" smtClean="0">
                <a:latin typeface="+mj-ea"/>
                <a:ea typeface="+mj-ea"/>
              </a:rPr>
              <a:t>STIX/</a:t>
            </a:r>
            <a:r>
              <a:rPr lang="en-US" altLang="ko-KR" sz="1400" dirty="0" err="1" smtClean="0">
                <a:latin typeface="+mj-ea"/>
                <a:ea typeface="+mj-ea"/>
              </a:rPr>
              <a:t>CyBox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  <p:sp>
        <p:nvSpPr>
          <p:cNvPr id="173" name="모서리가 둥근 직사각형 4"/>
          <p:cNvSpPr/>
          <p:nvPr/>
        </p:nvSpPr>
        <p:spPr bwMode="auto">
          <a:xfrm>
            <a:off x="4953000" y="1597025"/>
            <a:ext cx="4953000" cy="412750"/>
          </a:xfrm>
          <a:prstGeom prst="rect">
            <a:avLst/>
          </a:prstGeom>
          <a:pattFill prst="dkUpDiag">
            <a:fgClr>
              <a:srgbClr val="005A99"/>
            </a:fgClr>
            <a:bgClr>
              <a:srgbClr val="00437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2</a:t>
            </a:r>
            <a:r>
              <a:rPr kumimoji="0"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차 </a:t>
            </a:r>
            <a:r>
              <a:rPr kumimoji="0"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빅데이터</a:t>
            </a:r>
            <a:r>
              <a:rPr kumimoji="0"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 분석과제 수행</a:t>
            </a:r>
          </a:p>
        </p:txBody>
      </p:sp>
      <p:sp>
        <p:nvSpPr>
          <p:cNvPr id="192" name="Text Box 4"/>
          <p:cNvSpPr txBox="1">
            <a:spLocks noChangeArrowheads="1"/>
          </p:cNvSpPr>
          <p:nvPr/>
        </p:nvSpPr>
        <p:spPr bwMode="auto">
          <a:xfrm>
            <a:off x="486916" y="872850"/>
            <a:ext cx="634347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2. </a:t>
            </a:r>
            <a:r>
              <a:rPr kumimoji="0" lang="ko-KR" altLang="en-US" sz="2400" spc="-50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빅데이터</a:t>
            </a: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분석 대상</a:t>
            </a:r>
            <a:endParaRPr kumimoji="0" lang="ko-KR" altLang="en-US" sz="2400" spc="-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3264" y="4139141"/>
            <a:ext cx="9472386" cy="1818930"/>
            <a:chOff x="420363" y="3853613"/>
            <a:chExt cx="8997133" cy="1818930"/>
          </a:xfrm>
        </p:grpSpPr>
        <p:grpSp>
          <p:nvGrpSpPr>
            <p:cNvPr id="97" name="Group 5"/>
            <p:cNvGrpSpPr>
              <a:grpSpLocks/>
            </p:cNvGrpSpPr>
            <p:nvPr/>
          </p:nvGrpSpPr>
          <p:grpSpPr bwMode="auto">
            <a:xfrm>
              <a:off x="420363" y="5219780"/>
              <a:ext cx="2248514" cy="452763"/>
              <a:chOff x="943" y="2115"/>
              <a:chExt cx="1179" cy="225"/>
            </a:xfrm>
          </p:grpSpPr>
          <p:sp>
            <p:nvSpPr>
              <p:cNvPr id="175" name="Line 6"/>
              <p:cNvSpPr>
                <a:spLocks noChangeShapeType="1"/>
              </p:cNvSpPr>
              <p:nvPr/>
            </p:nvSpPr>
            <p:spPr bwMode="auto">
              <a:xfrm>
                <a:off x="943" y="2115"/>
                <a:ext cx="0" cy="225"/>
              </a:xfrm>
              <a:prstGeom prst="line">
                <a:avLst/>
              </a:prstGeom>
              <a:noFill/>
              <a:ln w="12700">
                <a:solidFill>
                  <a:srgbClr val="CDCDFF"/>
                </a:solidFill>
                <a:round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201600" prstMaterial="legacyMatte">
                <a:bevelT w="13500" h="13500" prst="angle"/>
                <a:bevelB w="13500" h="13500" prst="angle"/>
                <a:extrusionClr>
                  <a:srgbClr val="CDCDFF"/>
                </a:extrusion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54000" rIns="90000" bIns="54000" anchor="ctr">
                <a:flatTx/>
              </a:bodyPr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176" name="Line 7"/>
              <p:cNvSpPr>
                <a:spLocks noChangeShapeType="1"/>
              </p:cNvSpPr>
              <p:nvPr/>
            </p:nvSpPr>
            <p:spPr bwMode="auto">
              <a:xfrm>
                <a:off x="943" y="2115"/>
                <a:ext cx="1179" cy="0"/>
              </a:xfrm>
              <a:prstGeom prst="line">
                <a:avLst/>
              </a:prstGeom>
              <a:noFill/>
              <a:ln w="7620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201600" prstMaterial="legacyMatte">
                <a:bevelT w="13500" h="13500" prst="angle"/>
                <a:bevelB w="13500" h="13500" prst="angle"/>
                <a:extrusionClr>
                  <a:srgbClr val="CDCDFF"/>
                </a:extrusion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54000" rIns="90000" bIns="54000" anchor="ctr">
                <a:flatTx/>
              </a:bodyPr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</p:grpSp>
        <p:grpSp>
          <p:nvGrpSpPr>
            <p:cNvPr id="98" name="Group 8"/>
            <p:cNvGrpSpPr>
              <a:grpSpLocks/>
            </p:cNvGrpSpPr>
            <p:nvPr/>
          </p:nvGrpSpPr>
          <p:grpSpPr bwMode="auto">
            <a:xfrm>
              <a:off x="2668877" y="4765003"/>
              <a:ext cx="2248514" cy="454775"/>
              <a:chOff x="943" y="2115"/>
              <a:chExt cx="1179" cy="226"/>
            </a:xfrm>
          </p:grpSpPr>
          <p:sp>
            <p:nvSpPr>
              <p:cNvPr id="171" name="Line 9"/>
              <p:cNvSpPr>
                <a:spLocks noChangeShapeType="1"/>
              </p:cNvSpPr>
              <p:nvPr/>
            </p:nvSpPr>
            <p:spPr bwMode="auto">
              <a:xfrm>
                <a:off x="943" y="2115"/>
                <a:ext cx="0" cy="226"/>
              </a:xfrm>
              <a:prstGeom prst="line">
                <a:avLst/>
              </a:prstGeom>
              <a:noFill/>
              <a:ln w="12700">
                <a:solidFill>
                  <a:srgbClr val="CDCDFF"/>
                </a:solidFill>
                <a:round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201600" prstMaterial="legacyMatte">
                <a:bevelT w="13500" h="13500" prst="angle"/>
                <a:bevelB w="13500" h="13500" prst="angle"/>
                <a:extrusionClr>
                  <a:srgbClr val="CDCDFF"/>
                </a:extrusion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54000" rIns="90000" bIns="54000" anchor="ctr">
                <a:flatTx/>
              </a:bodyPr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172" name="Line 10"/>
              <p:cNvSpPr>
                <a:spLocks noChangeShapeType="1"/>
              </p:cNvSpPr>
              <p:nvPr/>
            </p:nvSpPr>
            <p:spPr bwMode="auto">
              <a:xfrm>
                <a:off x="943" y="2115"/>
                <a:ext cx="1179" cy="0"/>
              </a:xfrm>
              <a:prstGeom prst="line">
                <a:avLst/>
              </a:prstGeom>
              <a:noFill/>
              <a:ln w="7620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201600" prstMaterial="legacyMatte">
                <a:bevelT w="13500" h="13500" prst="angle"/>
                <a:bevelB w="13500" h="13500" prst="angle"/>
                <a:extrusionClr>
                  <a:srgbClr val="CDCDFF"/>
                </a:extrusion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54000" rIns="90000" bIns="54000" anchor="ctr">
                <a:flatTx/>
              </a:bodyPr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</p:grpSp>
        <p:grpSp>
          <p:nvGrpSpPr>
            <p:cNvPr id="99" name="Group 11"/>
            <p:cNvGrpSpPr>
              <a:grpSpLocks/>
            </p:cNvGrpSpPr>
            <p:nvPr/>
          </p:nvGrpSpPr>
          <p:grpSpPr bwMode="auto">
            <a:xfrm>
              <a:off x="4919298" y="4307715"/>
              <a:ext cx="2250000" cy="454775"/>
              <a:chOff x="943" y="2115"/>
              <a:chExt cx="1356" cy="226"/>
            </a:xfrm>
          </p:grpSpPr>
          <p:sp>
            <p:nvSpPr>
              <p:cNvPr id="104" name="Line 12"/>
              <p:cNvSpPr>
                <a:spLocks noChangeShapeType="1"/>
              </p:cNvSpPr>
              <p:nvPr/>
            </p:nvSpPr>
            <p:spPr bwMode="auto">
              <a:xfrm>
                <a:off x="943" y="2115"/>
                <a:ext cx="0" cy="226"/>
              </a:xfrm>
              <a:prstGeom prst="line">
                <a:avLst/>
              </a:prstGeom>
              <a:noFill/>
              <a:ln w="12700">
                <a:solidFill>
                  <a:srgbClr val="CDCDFF"/>
                </a:solidFill>
                <a:round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201600" prstMaterial="legacyMatte">
                <a:bevelT w="13500" h="13500" prst="angle"/>
                <a:bevelB w="13500" h="13500" prst="angle"/>
                <a:extrusionClr>
                  <a:srgbClr val="CDCDFF"/>
                </a:extrusion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54000" rIns="90000" bIns="54000" anchor="ctr">
                <a:flatTx/>
              </a:bodyPr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124" name="Line 13"/>
              <p:cNvSpPr>
                <a:spLocks noChangeShapeType="1"/>
              </p:cNvSpPr>
              <p:nvPr/>
            </p:nvSpPr>
            <p:spPr bwMode="auto">
              <a:xfrm>
                <a:off x="943" y="2115"/>
                <a:ext cx="1356" cy="0"/>
              </a:xfrm>
              <a:prstGeom prst="line">
                <a:avLst/>
              </a:prstGeom>
              <a:noFill/>
              <a:ln w="7620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201600" prstMaterial="legacyMatte">
                <a:bevelT w="13500" h="13500" prst="angle"/>
                <a:bevelB w="13500" h="13500" prst="angle"/>
                <a:extrusionClr>
                  <a:srgbClr val="CDCDFF"/>
                </a:extrusion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54000" rIns="90000" bIns="54000" anchor="ctr">
                <a:flatTx/>
              </a:bodyPr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</p:grpSp>
        <p:grpSp>
          <p:nvGrpSpPr>
            <p:cNvPr id="177" name="Group 11"/>
            <p:cNvGrpSpPr>
              <a:grpSpLocks/>
            </p:cNvGrpSpPr>
            <p:nvPr/>
          </p:nvGrpSpPr>
          <p:grpSpPr bwMode="auto">
            <a:xfrm>
              <a:off x="7167496" y="3853613"/>
              <a:ext cx="2250000" cy="454775"/>
              <a:chOff x="943" y="2115"/>
              <a:chExt cx="1356" cy="226"/>
            </a:xfrm>
          </p:grpSpPr>
          <p:sp>
            <p:nvSpPr>
              <p:cNvPr id="178" name="Line 12"/>
              <p:cNvSpPr>
                <a:spLocks noChangeShapeType="1"/>
              </p:cNvSpPr>
              <p:nvPr/>
            </p:nvSpPr>
            <p:spPr bwMode="auto">
              <a:xfrm>
                <a:off x="943" y="2115"/>
                <a:ext cx="0" cy="226"/>
              </a:xfrm>
              <a:prstGeom prst="line">
                <a:avLst/>
              </a:prstGeom>
              <a:noFill/>
              <a:ln w="12700">
                <a:solidFill>
                  <a:srgbClr val="CDCDFF"/>
                </a:solidFill>
                <a:round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201600" prstMaterial="legacyMatte">
                <a:bevelT w="13500" h="13500" prst="angle"/>
                <a:bevelB w="13500" h="13500" prst="angle"/>
                <a:extrusionClr>
                  <a:srgbClr val="CDCDFF"/>
                </a:extrusion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54000" rIns="90000" bIns="54000" anchor="ctr">
                <a:flatTx/>
              </a:bodyPr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179" name="Line 13"/>
              <p:cNvSpPr>
                <a:spLocks noChangeShapeType="1"/>
              </p:cNvSpPr>
              <p:nvPr/>
            </p:nvSpPr>
            <p:spPr bwMode="auto">
              <a:xfrm>
                <a:off x="943" y="2115"/>
                <a:ext cx="1356" cy="0"/>
              </a:xfrm>
              <a:prstGeom prst="line">
                <a:avLst/>
              </a:prstGeom>
              <a:noFill/>
              <a:ln w="7620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201600" prstMaterial="legacyMatte">
                <a:bevelT w="13500" h="13500" prst="angle"/>
                <a:bevelB w="13500" h="13500" prst="angle"/>
                <a:extrusionClr>
                  <a:srgbClr val="CDCDFF"/>
                </a:extrusion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54000" rIns="90000" bIns="54000" anchor="ctr">
                <a:flatTx/>
              </a:bodyPr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</p:grpSp>
      </p:grpSp>
      <p:sp>
        <p:nvSpPr>
          <p:cNvPr id="165" name="모서리가 둥근 직사각형 164"/>
          <p:cNvSpPr/>
          <p:nvPr/>
        </p:nvSpPr>
        <p:spPr>
          <a:xfrm>
            <a:off x="200472" y="2822739"/>
            <a:ext cx="4666683" cy="3342565"/>
          </a:xfrm>
          <a:prstGeom prst="roundRect">
            <a:avLst>
              <a:gd name="adj" fmla="val 21127"/>
            </a:avLst>
          </a:prstGeom>
          <a:noFill/>
          <a:ln w="38100" algn="ctr">
            <a:pattFill prst="wdDnDiag">
              <a:fgClr>
                <a:srgbClr val="FF9933"/>
              </a:fgClr>
              <a:bgClr>
                <a:srgbClr val="FF6600"/>
              </a:bgClr>
            </a:patt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36000" tIns="43201" rIns="36000" bIns="43201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</a:pPr>
            <a:endParaRPr lang="ko-KR" altLang="en-US" sz="1000" kern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168" name="모서리가 둥근 직사각형 167"/>
          <p:cNvSpPr/>
          <p:nvPr/>
        </p:nvSpPr>
        <p:spPr>
          <a:xfrm>
            <a:off x="200024" y="2079479"/>
            <a:ext cx="9571475" cy="40858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85" name="그룹 19"/>
          <p:cNvGrpSpPr>
            <a:grpSpLocks/>
          </p:cNvGrpSpPr>
          <p:nvPr/>
        </p:nvGrpSpPr>
        <p:grpSpPr bwMode="auto">
          <a:xfrm rot="-473092">
            <a:off x="868386" y="2532035"/>
            <a:ext cx="3378781" cy="522130"/>
            <a:chOff x="-3509575" y="2400725"/>
            <a:chExt cx="3886201" cy="1364042"/>
          </a:xfrm>
        </p:grpSpPr>
        <p:sp>
          <p:nvSpPr>
            <p:cNvPr id="86" name="자유형 85"/>
            <p:cNvSpPr/>
            <p:nvPr/>
          </p:nvSpPr>
          <p:spPr>
            <a:xfrm>
              <a:off x="-3509575" y="3326102"/>
              <a:ext cx="3886201" cy="438665"/>
            </a:xfrm>
            <a:custGeom>
              <a:avLst/>
              <a:gdLst>
                <a:gd name="connsiteX0" fmla="*/ 0 w 3873844"/>
                <a:gd name="connsiteY0" fmla="*/ 339811 h 432487"/>
                <a:gd name="connsiteX1" fmla="*/ 0 w 3873844"/>
                <a:gd name="connsiteY1" fmla="*/ 339811 h 432487"/>
                <a:gd name="connsiteX2" fmla="*/ 407773 w 3873844"/>
                <a:gd name="connsiteY2" fmla="*/ 0 h 432487"/>
                <a:gd name="connsiteX3" fmla="*/ 3558746 w 3873844"/>
                <a:gd name="connsiteY3" fmla="*/ 0 h 432487"/>
                <a:gd name="connsiteX4" fmla="*/ 3873844 w 3873844"/>
                <a:gd name="connsiteY4" fmla="*/ 432487 h 432487"/>
                <a:gd name="connsiteX5" fmla="*/ 2001795 w 3873844"/>
                <a:gd name="connsiteY5" fmla="*/ 321276 h 432487"/>
                <a:gd name="connsiteX0" fmla="*/ 12357 w 3886201"/>
                <a:gd name="connsiteY0" fmla="*/ 339811 h 438665"/>
                <a:gd name="connsiteX1" fmla="*/ 0 w 3886201"/>
                <a:gd name="connsiteY1" fmla="*/ 438665 h 438665"/>
                <a:gd name="connsiteX2" fmla="*/ 420130 w 3886201"/>
                <a:gd name="connsiteY2" fmla="*/ 0 h 438665"/>
                <a:gd name="connsiteX3" fmla="*/ 3571103 w 3886201"/>
                <a:gd name="connsiteY3" fmla="*/ 0 h 438665"/>
                <a:gd name="connsiteX4" fmla="*/ 3886201 w 3886201"/>
                <a:gd name="connsiteY4" fmla="*/ 432487 h 438665"/>
                <a:gd name="connsiteX5" fmla="*/ 2014152 w 3886201"/>
                <a:gd name="connsiteY5" fmla="*/ 321276 h 438665"/>
                <a:gd name="connsiteX0" fmla="*/ 1451276 w 3922628"/>
                <a:gd name="connsiteY0" fmla="*/ 481913 h 481913"/>
                <a:gd name="connsiteX1" fmla="*/ 36427 w 3922628"/>
                <a:gd name="connsiteY1" fmla="*/ 438665 h 481913"/>
                <a:gd name="connsiteX2" fmla="*/ 456557 w 3922628"/>
                <a:gd name="connsiteY2" fmla="*/ 0 h 481913"/>
                <a:gd name="connsiteX3" fmla="*/ 3607530 w 3922628"/>
                <a:gd name="connsiteY3" fmla="*/ 0 h 481913"/>
                <a:gd name="connsiteX4" fmla="*/ 3922628 w 3922628"/>
                <a:gd name="connsiteY4" fmla="*/ 432487 h 481913"/>
                <a:gd name="connsiteX5" fmla="*/ 2050579 w 3922628"/>
                <a:gd name="connsiteY5" fmla="*/ 321276 h 481913"/>
                <a:gd name="connsiteX0" fmla="*/ 2079492 w 3957719"/>
                <a:gd name="connsiteY0" fmla="*/ 308918 h 450009"/>
                <a:gd name="connsiteX1" fmla="*/ 71518 w 3957719"/>
                <a:gd name="connsiteY1" fmla="*/ 438665 h 450009"/>
                <a:gd name="connsiteX2" fmla="*/ 491648 w 3957719"/>
                <a:gd name="connsiteY2" fmla="*/ 0 h 450009"/>
                <a:gd name="connsiteX3" fmla="*/ 3642621 w 3957719"/>
                <a:gd name="connsiteY3" fmla="*/ 0 h 450009"/>
                <a:gd name="connsiteX4" fmla="*/ 3957719 w 3957719"/>
                <a:gd name="connsiteY4" fmla="*/ 432487 h 450009"/>
                <a:gd name="connsiteX5" fmla="*/ 2085670 w 3957719"/>
                <a:gd name="connsiteY5" fmla="*/ 321276 h 450009"/>
                <a:gd name="connsiteX0" fmla="*/ 2079492 w 3957719"/>
                <a:gd name="connsiteY0" fmla="*/ 308918 h 450009"/>
                <a:gd name="connsiteX1" fmla="*/ 71518 w 3957719"/>
                <a:gd name="connsiteY1" fmla="*/ 438665 h 450009"/>
                <a:gd name="connsiteX2" fmla="*/ 491648 w 3957719"/>
                <a:gd name="connsiteY2" fmla="*/ 0 h 450009"/>
                <a:gd name="connsiteX3" fmla="*/ 3642621 w 3957719"/>
                <a:gd name="connsiteY3" fmla="*/ 0 h 450009"/>
                <a:gd name="connsiteX4" fmla="*/ 3957719 w 3957719"/>
                <a:gd name="connsiteY4" fmla="*/ 432487 h 450009"/>
                <a:gd name="connsiteX5" fmla="*/ 2085670 w 3957719"/>
                <a:gd name="connsiteY5" fmla="*/ 321276 h 450009"/>
                <a:gd name="connsiteX6" fmla="*/ 2079492 w 3957719"/>
                <a:gd name="connsiteY6" fmla="*/ 308918 h 450009"/>
                <a:gd name="connsiteX0" fmla="*/ 2025550 w 3903777"/>
                <a:gd name="connsiteY0" fmla="*/ 308918 h 501361"/>
                <a:gd name="connsiteX1" fmla="*/ 17576 w 3903777"/>
                <a:gd name="connsiteY1" fmla="*/ 438665 h 501361"/>
                <a:gd name="connsiteX2" fmla="*/ 437706 w 3903777"/>
                <a:gd name="connsiteY2" fmla="*/ 0 h 501361"/>
                <a:gd name="connsiteX3" fmla="*/ 3588679 w 3903777"/>
                <a:gd name="connsiteY3" fmla="*/ 0 h 501361"/>
                <a:gd name="connsiteX4" fmla="*/ 3903777 w 3903777"/>
                <a:gd name="connsiteY4" fmla="*/ 432487 h 501361"/>
                <a:gd name="connsiteX5" fmla="*/ 2031728 w 3903777"/>
                <a:gd name="connsiteY5" fmla="*/ 321276 h 501361"/>
                <a:gd name="connsiteX6" fmla="*/ 2025550 w 3903777"/>
                <a:gd name="connsiteY6" fmla="*/ 308918 h 501361"/>
                <a:gd name="connsiteX0" fmla="*/ 2007974 w 3886201"/>
                <a:gd name="connsiteY0" fmla="*/ 308918 h 438665"/>
                <a:gd name="connsiteX1" fmla="*/ 0 w 3886201"/>
                <a:gd name="connsiteY1" fmla="*/ 438665 h 438665"/>
                <a:gd name="connsiteX2" fmla="*/ 420130 w 3886201"/>
                <a:gd name="connsiteY2" fmla="*/ 0 h 438665"/>
                <a:gd name="connsiteX3" fmla="*/ 3571103 w 3886201"/>
                <a:gd name="connsiteY3" fmla="*/ 0 h 438665"/>
                <a:gd name="connsiteX4" fmla="*/ 3886201 w 3886201"/>
                <a:gd name="connsiteY4" fmla="*/ 432487 h 438665"/>
                <a:gd name="connsiteX5" fmla="*/ 2014152 w 3886201"/>
                <a:gd name="connsiteY5" fmla="*/ 321276 h 438665"/>
                <a:gd name="connsiteX6" fmla="*/ 2007974 w 3886201"/>
                <a:gd name="connsiteY6" fmla="*/ 308918 h 438665"/>
                <a:gd name="connsiteX0" fmla="*/ 2014152 w 3886201"/>
                <a:gd name="connsiteY0" fmla="*/ 370701 h 438665"/>
                <a:gd name="connsiteX1" fmla="*/ 0 w 3886201"/>
                <a:gd name="connsiteY1" fmla="*/ 438665 h 438665"/>
                <a:gd name="connsiteX2" fmla="*/ 420130 w 3886201"/>
                <a:gd name="connsiteY2" fmla="*/ 0 h 438665"/>
                <a:gd name="connsiteX3" fmla="*/ 3571103 w 3886201"/>
                <a:gd name="connsiteY3" fmla="*/ 0 h 438665"/>
                <a:gd name="connsiteX4" fmla="*/ 3886201 w 3886201"/>
                <a:gd name="connsiteY4" fmla="*/ 432487 h 438665"/>
                <a:gd name="connsiteX5" fmla="*/ 2014152 w 3886201"/>
                <a:gd name="connsiteY5" fmla="*/ 321276 h 438665"/>
                <a:gd name="connsiteX6" fmla="*/ 2014152 w 3886201"/>
                <a:gd name="connsiteY6" fmla="*/ 370701 h 438665"/>
                <a:gd name="connsiteX0" fmla="*/ 1921476 w 3886201"/>
                <a:gd name="connsiteY0" fmla="*/ 345988 h 438665"/>
                <a:gd name="connsiteX1" fmla="*/ 0 w 3886201"/>
                <a:gd name="connsiteY1" fmla="*/ 438665 h 438665"/>
                <a:gd name="connsiteX2" fmla="*/ 420130 w 3886201"/>
                <a:gd name="connsiteY2" fmla="*/ 0 h 438665"/>
                <a:gd name="connsiteX3" fmla="*/ 3571103 w 3886201"/>
                <a:gd name="connsiteY3" fmla="*/ 0 h 438665"/>
                <a:gd name="connsiteX4" fmla="*/ 3886201 w 3886201"/>
                <a:gd name="connsiteY4" fmla="*/ 432487 h 438665"/>
                <a:gd name="connsiteX5" fmla="*/ 2014152 w 3886201"/>
                <a:gd name="connsiteY5" fmla="*/ 321276 h 438665"/>
                <a:gd name="connsiteX6" fmla="*/ 1921476 w 3886201"/>
                <a:gd name="connsiteY6" fmla="*/ 345988 h 438665"/>
                <a:gd name="connsiteX0" fmla="*/ 2014152 w 3886201"/>
                <a:gd name="connsiteY0" fmla="*/ 321276 h 438665"/>
                <a:gd name="connsiteX1" fmla="*/ 0 w 3886201"/>
                <a:gd name="connsiteY1" fmla="*/ 438665 h 438665"/>
                <a:gd name="connsiteX2" fmla="*/ 420130 w 3886201"/>
                <a:gd name="connsiteY2" fmla="*/ 0 h 438665"/>
                <a:gd name="connsiteX3" fmla="*/ 3571103 w 3886201"/>
                <a:gd name="connsiteY3" fmla="*/ 0 h 438665"/>
                <a:gd name="connsiteX4" fmla="*/ 3886201 w 3886201"/>
                <a:gd name="connsiteY4" fmla="*/ 432487 h 438665"/>
                <a:gd name="connsiteX5" fmla="*/ 2014152 w 3886201"/>
                <a:gd name="connsiteY5" fmla="*/ 321276 h 438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86201" h="438665">
                  <a:moveTo>
                    <a:pt x="2014152" y="321276"/>
                  </a:moveTo>
                  <a:lnTo>
                    <a:pt x="0" y="438665"/>
                  </a:lnTo>
                  <a:cubicBezTo>
                    <a:pt x="136954" y="313038"/>
                    <a:pt x="280087" y="146222"/>
                    <a:pt x="420130" y="0"/>
                  </a:cubicBezTo>
                  <a:lnTo>
                    <a:pt x="3571103" y="0"/>
                  </a:lnTo>
                  <a:lnTo>
                    <a:pt x="3886201" y="432487"/>
                  </a:lnTo>
                  <a:lnTo>
                    <a:pt x="2014152" y="321276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000" dirty="0">
                <a:latin typeface="+mn-ea"/>
              </a:endParaRPr>
            </a:p>
          </p:txBody>
        </p:sp>
        <p:grpSp>
          <p:nvGrpSpPr>
            <p:cNvPr id="87" name="그룹 21"/>
            <p:cNvGrpSpPr>
              <a:grpSpLocks/>
            </p:cNvGrpSpPr>
            <p:nvPr/>
          </p:nvGrpSpPr>
          <p:grpSpPr bwMode="auto">
            <a:xfrm>
              <a:off x="-3328251" y="2400725"/>
              <a:ext cx="3571953" cy="1193550"/>
              <a:chOff x="-3112169" y="847972"/>
              <a:chExt cx="2952027" cy="986405"/>
            </a:xfrm>
          </p:grpSpPr>
          <p:grpSp>
            <p:nvGrpSpPr>
              <p:cNvPr id="88" name="그룹 22"/>
              <p:cNvGrpSpPr>
                <a:grpSpLocks/>
              </p:cNvGrpSpPr>
              <p:nvPr/>
            </p:nvGrpSpPr>
            <p:grpSpPr bwMode="auto">
              <a:xfrm>
                <a:off x="-3112169" y="847972"/>
                <a:ext cx="2952027" cy="986405"/>
                <a:chOff x="-3112169" y="847972"/>
                <a:chExt cx="2952027" cy="986405"/>
              </a:xfrm>
            </p:grpSpPr>
            <p:sp>
              <p:nvSpPr>
                <p:cNvPr id="90" name="직사각형 89"/>
                <p:cNvSpPr/>
                <p:nvPr/>
              </p:nvSpPr>
              <p:spPr>
                <a:xfrm>
                  <a:off x="-3112169" y="847972"/>
                  <a:ext cx="2952027" cy="986405"/>
                </a:xfrm>
                <a:prstGeom prst="rect">
                  <a:avLst/>
                </a:prstGeom>
                <a:solidFill>
                  <a:srgbClr val="9A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2000" dirty="0">
                    <a:latin typeface="+mn-ea"/>
                  </a:endParaRPr>
                </a:p>
              </p:txBody>
            </p:sp>
            <p:sp>
              <p:nvSpPr>
                <p:cNvPr id="91" name="직사각형 90"/>
                <p:cNvSpPr/>
                <p:nvPr/>
              </p:nvSpPr>
              <p:spPr>
                <a:xfrm>
                  <a:off x="-3008816" y="956805"/>
                  <a:ext cx="2746170" cy="7703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spcAft>
                      <a:spcPct val="10000"/>
                    </a:spcAft>
                    <a:buClr>
                      <a:schemeClr val="tx1">
                        <a:lumMod val="65000"/>
                        <a:lumOff val="35000"/>
                      </a:schemeClr>
                    </a:buClr>
                    <a:buSzPct val="90000"/>
                    <a:defRPr/>
                  </a:pPr>
                  <a:r>
                    <a:rPr kumimoji="0" lang="ko-KR" altLang="en-US" sz="1600" spc="-150" dirty="0" smtClean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A50021"/>
                      </a:solidFill>
                      <a:latin typeface="+mn-ea"/>
                    </a:rPr>
                    <a:t>탐색적 분석 </a:t>
                  </a:r>
                  <a:r>
                    <a:rPr kumimoji="0" lang="en-US" altLang="ko-KR" sz="1600" spc="-150" dirty="0" smtClean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A50021"/>
                      </a:solidFill>
                      <a:latin typeface="+mn-ea"/>
                    </a:rPr>
                    <a:t>·</a:t>
                  </a:r>
                  <a:r>
                    <a:rPr kumimoji="0" lang="ko-KR" altLang="en-US" sz="1600" spc="-150" dirty="0" smtClean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A50021"/>
                      </a:solidFill>
                      <a:latin typeface="+mn-ea"/>
                    </a:rPr>
                    <a:t>상관분석</a:t>
                  </a:r>
                  <a:r>
                    <a:rPr kumimoji="0" lang="en-US" altLang="ko-KR" sz="1600" spc="-150" dirty="0" smtClean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A50021"/>
                      </a:solidFill>
                      <a:latin typeface="+mn-ea"/>
                    </a:rPr>
                    <a:t>·</a:t>
                  </a:r>
                  <a:r>
                    <a:rPr kumimoji="0" lang="ko-KR" altLang="en-US" sz="1600" spc="-150" dirty="0" smtClean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A50021"/>
                      </a:solidFill>
                      <a:latin typeface="+mn-ea"/>
                    </a:rPr>
                    <a:t> </a:t>
                  </a:r>
                  <a:r>
                    <a:rPr kumimoji="0" lang="ko-KR" altLang="en-US" sz="1600" spc="-150" dirty="0" err="1" smtClean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A50021"/>
                      </a:solidFill>
                      <a:latin typeface="+mn-ea"/>
                    </a:rPr>
                    <a:t>시계열</a:t>
                  </a:r>
                  <a:r>
                    <a:rPr kumimoji="0" lang="ko-KR" altLang="en-US" sz="1600" spc="-150" dirty="0" smtClean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A50021"/>
                      </a:solidFill>
                      <a:latin typeface="+mn-ea"/>
                    </a:rPr>
                    <a:t> 분석</a:t>
                  </a:r>
                  <a:endParaRPr kumimoji="0" lang="ko-KR" altLang="en-US" sz="1600" spc="-15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A50021"/>
                    </a:solidFill>
                    <a:latin typeface="+mn-ea"/>
                  </a:endParaRPr>
                </a:p>
              </p:txBody>
            </p:sp>
          </p:grpSp>
          <p:pic>
            <p:nvPicPr>
              <p:cNvPr id="89" name="Picture 1" descr="\\Mk-newpc\옥빈 맥 공유\디자인앤피티\발표용psd\1.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197" t="12292" r="2800" b="80139"/>
              <a:stretch>
                <a:fillRect/>
              </a:stretch>
            </p:blipFill>
            <p:spPr bwMode="auto">
              <a:xfrm>
                <a:off x="-3107877" y="856945"/>
                <a:ext cx="1509807" cy="5487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92" name="그룹 159"/>
          <p:cNvGrpSpPr>
            <a:grpSpLocks/>
          </p:cNvGrpSpPr>
          <p:nvPr/>
        </p:nvGrpSpPr>
        <p:grpSpPr bwMode="auto">
          <a:xfrm>
            <a:off x="0" y="1597025"/>
            <a:ext cx="5157753" cy="412750"/>
            <a:chOff x="0" y="1596781"/>
            <a:chExt cx="5174340" cy="412688"/>
          </a:xfrm>
        </p:grpSpPr>
        <p:sp>
          <p:nvSpPr>
            <p:cNvPr id="93" name="모서리가 둥근 직사각형 4"/>
            <p:cNvSpPr/>
            <p:nvPr/>
          </p:nvSpPr>
          <p:spPr>
            <a:xfrm>
              <a:off x="0" y="1596781"/>
              <a:ext cx="5174340" cy="412688"/>
            </a:xfrm>
            <a:prstGeom prst="homePlate">
              <a:avLst/>
            </a:prstGeom>
            <a:pattFill prst="dkUpDiag">
              <a:fgClr>
                <a:srgbClr val="009BDE"/>
              </a:fgClr>
              <a:bgClr>
                <a:srgbClr val="0085C0"/>
              </a:bgClr>
            </a:patt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031" tIns="41015" rIns="82031" bIns="41015" anchor="ctr"/>
            <a:lstStyle/>
            <a:p>
              <a:pPr algn="ctr" defTabSz="957838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r>
                <a:rPr kumimoji="0" lang="ko-KR" altLang="en-US" sz="16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차 </a:t>
              </a:r>
              <a:r>
                <a:rPr kumimoji="0" lang="ko-KR" altLang="en-US" sz="16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빅데이터</a:t>
              </a:r>
              <a:r>
                <a:rPr kumimoji="0" lang="ko-KR" altLang="en-US" sz="16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 분석과제 수행</a:t>
              </a:r>
              <a:endParaRPr kumimoji="0"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166" name="Picture 1" descr="\\Mk-newpc\옥빈 맥 공유\디자인앤피티\발표용psd\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197" t="12292" r="2800" b="80139"/>
            <a:stretch>
              <a:fillRect/>
            </a:stretch>
          </p:blipFill>
          <p:spPr bwMode="auto">
            <a:xfrm>
              <a:off x="0" y="1596781"/>
              <a:ext cx="990572" cy="35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923AFD-7A16-4DC7-A581-9AEFA75FD12B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grpSp>
        <p:nvGrpSpPr>
          <p:cNvPr id="169" name="그룹 19"/>
          <p:cNvGrpSpPr>
            <a:grpSpLocks/>
          </p:cNvGrpSpPr>
          <p:nvPr/>
        </p:nvGrpSpPr>
        <p:grpSpPr bwMode="auto">
          <a:xfrm rot="-473092">
            <a:off x="6162889" y="3766300"/>
            <a:ext cx="3378781" cy="522130"/>
            <a:chOff x="-3509575" y="2400725"/>
            <a:chExt cx="3886201" cy="1364042"/>
          </a:xfrm>
        </p:grpSpPr>
        <p:sp>
          <p:nvSpPr>
            <p:cNvPr id="170" name="자유형 169"/>
            <p:cNvSpPr/>
            <p:nvPr/>
          </p:nvSpPr>
          <p:spPr>
            <a:xfrm>
              <a:off x="-3509575" y="3326102"/>
              <a:ext cx="3886201" cy="438665"/>
            </a:xfrm>
            <a:custGeom>
              <a:avLst/>
              <a:gdLst>
                <a:gd name="connsiteX0" fmla="*/ 0 w 3873844"/>
                <a:gd name="connsiteY0" fmla="*/ 339811 h 432487"/>
                <a:gd name="connsiteX1" fmla="*/ 0 w 3873844"/>
                <a:gd name="connsiteY1" fmla="*/ 339811 h 432487"/>
                <a:gd name="connsiteX2" fmla="*/ 407773 w 3873844"/>
                <a:gd name="connsiteY2" fmla="*/ 0 h 432487"/>
                <a:gd name="connsiteX3" fmla="*/ 3558746 w 3873844"/>
                <a:gd name="connsiteY3" fmla="*/ 0 h 432487"/>
                <a:gd name="connsiteX4" fmla="*/ 3873844 w 3873844"/>
                <a:gd name="connsiteY4" fmla="*/ 432487 h 432487"/>
                <a:gd name="connsiteX5" fmla="*/ 2001795 w 3873844"/>
                <a:gd name="connsiteY5" fmla="*/ 321276 h 432487"/>
                <a:gd name="connsiteX0" fmla="*/ 12357 w 3886201"/>
                <a:gd name="connsiteY0" fmla="*/ 339811 h 438665"/>
                <a:gd name="connsiteX1" fmla="*/ 0 w 3886201"/>
                <a:gd name="connsiteY1" fmla="*/ 438665 h 438665"/>
                <a:gd name="connsiteX2" fmla="*/ 420130 w 3886201"/>
                <a:gd name="connsiteY2" fmla="*/ 0 h 438665"/>
                <a:gd name="connsiteX3" fmla="*/ 3571103 w 3886201"/>
                <a:gd name="connsiteY3" fmla="*/ 0 h 438665"/>
                <a:gd name="connsiteX4" fmla="*/ 3886201 w 3886201"/>
                <a:gd name="connsiteY4" fmla="*/ 432487 h 438665"/>
                <a:gd name="connsiteX5" fmla="*/ 2014152 w 3886201"/>
                <a:gd name="connsiteY5" fmla="*/ 321276 h 438665"/>
                <a:gd name="connsiteX0" fmla="*/ 1451276 w 3922628"/>
                <a:gd name="connsiteY0" fmla="*/ 481913 h 481913"/>
                <a:gd name="connsiteX1" fmla="*/ 36427 w 3922628"/>
                <a:gd name="connsiteY1" fmla="*/ 438665 h 481913"/>
                <a:gd name="connsiteX2" fmla="*/ 456557 w 3922628"/>
                <a:gd name="connsiteY2" fmla="*/ 0 h 481913"/>
                <a:gd name="connsiteX3" fmla="*/ 3607530 w 3922628"/>
                <a:gd name="connsiteY3" fmla="*/ 0 h 481913"/>
                <a:gd name="connsiteX4" fmla="*/ 3922628 w 3922628"/>
                <a:gd name="connsiteY4" fmla="*/ 432487 h 481913"/>
                <a:gd name="connsiteX5" fmla="*/ 2050579 w 3922628"/>
                <a:gd name="connsiteY5" fmla="*/ 321276 h 481913"/>
                <a:gd name="connsiteX0" fmla="*/ 2079492 w 3957719"/>
                <a:gd name="connsiteY0" fmla="*/ 308918 h 450009"/>
                <a:gd name="connsiteX1" fmla="*/ 71518 w 3957719"/>
                <a:gd name="connsiteY1" fmla="*/ 438665 h 450009"/>
                <a:gd name="connsiteX2" fmla="*/ 491648 w 3957719"/>
                <a:gd name="connsiteY2" fmla="*/ 0 h 450009"/>
                <a:gd name="connsiteX3" fmla="*/ 3642621 w 3957719"/>
                <a:gd name="connsiteY3" fmla="*/ 0 h 450009"/>
                <a:gd name="connsiteX4" fmla="*/ 3957719 w 3957719"/>
                <a:gd name="connsiteY4" fmla="*/ 432487 h 450009"/>
                <a:gd name="connsiteX5" fmla="*/ 2085670 w 3957719"/>
                <a:gd name="connsiteY5" fmla="*/ 321276 h 450009"/>
                <a:gd name="connsiteX0" fmla="*/ 2079492 w 3957719"/>
                <a:gd name="connsiteY0" fmla="*/ 308918 h 450009"/>
                <a:gd name="connsiteX1" fmla="*/ 71518 w 3957719"/>
                <a:gd name="connsiteY1" fmla="*/ 438665 h 450009"/>
                <a:gd name="connsiteX2" fmla="*/ 491648 w 3957719"/>
                <a:gd name="connsiteY2" fmla="*/ 0 h 450009"/>
                <a:gd name="connsiteX3" fmla="*/ 3642621 w 3957719"/>
                <a:gd name="connsiteY3" fmla="*/ 0 h 450009"/>
                <a:gd name="connsiteX4" fmla="*/ 3957719 w 3957719"/>
                <a:gd name="connsiteY4" fmla="*/ 432487 h 450009"/>
                <a:gd name="connsiteX5" fmla="*/ 2085670 w 3957719"/>
                <a:gd name="connsiteY5" fmla="*/ 321276 h 450009"/>
                <a:gd name="connsiteX6" fmla="*/ 2079492 w 3957719"/>
                <a:gd name="connsiteY6" fmla="*/ 308918 h 450009"/>
                <a:gd name="connsiteX0" fmla="*/ 2025550 w 3903777"/>
                <a:gd name="connsiteY0" fmla="*/ 308918 h 501361"/>
                <a:gd name="connsiteX1" fmla="*/ 17576 w 3903777"/>
                <a:gd name="connsiteY1" fmla="*/ 438665 h 501361"/>
                <a:gd name="connsiteX2" fmla="*/ 437706 w 3903777"/>
                <a:gd name="connsiteY2" fmla="*/ 0 h 501361"/>
                <a:gd name="connsiteX3" fmla="*/ 3588679 w 3903777"/>
                <a:gd name="connsiteY3" fmla="*/ 0 h 501361"/>
                <a:gd name="connsiteX4" fmla="*/ 3903777 w 3903777"/>
                <a:gd name="connsiteY4" fmla="*/ 432487 h 501361"/>
                <a:gd name="connsiteX5" fmla="*/ 2031728 w 3903777"/>
                <a:gd name="connsiteY5" fmla="*/ 321276 h 501361"/>
                <a:gd name="connsiteX6" fmla="*/ 2025550 w 3903777"/>
                <a:gd name="connsiteY6" fmla="*/ 308918 h 501361"/>
                <a:gd name="connsiteX0" fmla="*/ 2007974 w 3886201"/>
                <a:gd name="connsiteY0" fmla="*/ 308918 h 438665"/>
                <a:gd name="connsiteX1" fmla="*/ 0 w 3886201"/>
                <a:gd name="connsiteY1" fmla="*/ 438665 h 438665"/>
                <a:gd name="connsiteX2" fmla="*/ 420130 w 3886201"/>
                <a:gd name="connsiteY2" fmla="*/ 0 h 438665"/>
                <a:gd name="connsiteX3" fmla="*/ 3571103 w 3886201"/>
                <a:gd name="connsiteY3" fmla="*/ 0 h 438665"/>
                <a:gd name="connsiteX4" fmla="*/ 3886201 w 3886201"/>
                <a:gd name="connsiteY4" fmla="*/ 432487 h 438665"/>
                <a:gd name="connsiteX5" fmla="*/ 2014152 w 3886201"/>
                <a:gd name="connsiteY5" fmla="*/ 321276 h 438665"/>
                <a:gd name="connsiteX6" fmla="*/ 2007974 w 3886201"/>
                <a:gd name="connsiteY6" fmla="*/ 308918 h 438665"/>
                <a:gd name="connsiteX0" fmla="*/ 2014152 w 3886201"/>
                <a:gd name="connsiteY0" fmla="*/ 370701 h 438665"/>
                <a:gd name="connsiteX1" fmla="*/ 0 w 3886201"/>
                <a:gd name="connsiteY1" fmla="*/ 438665 h 438665"/>
                <a:gd name="connsiteX2" fmla="*/ 420130 w 3886201"/>
                <a:gd name="connsiteY2" fmla="*/ 0 h 438665"/>
                <a:gd name="connsiteX3" fmla="*/ 3571103 w 3886201"/>
                <a:gd name="connsiteY3" fmla="*/ 0 h 438665"/>
                <a:gd name="connsiteX4" fmla="*/ 3886201 w 3886201"/>
                <a:gd name="connsiteY4" fmla="*/ 432487 h 438665"/>
                <a:gd name="connsiteX5" fmla="*/ 2014152 w 3886201"/>
                <a:gd name="connsiteY5" fmla="*/ 321276 h 438665"/>
                <a:gd name="connsiteX6" fmla="*/ 2014152 w 3886201"/>
                <a:gd name="connsiteY6" fmla="*/ 370701 h 438665"/>
                <a:gd name="connsiteX0" fmla="*/ 1921476 w 3886201"/>
                <a:gd name="connsiteY0" fmla="*/ 345988 h 438665"/>
                <a:gd name="connsiteX1" fmla="*/ 0 w 3886201"/>
                <a:gd name="connsiteY1" fmla="*/ 438665 h 438665"/>
                <a:gd name="connsiteX2" fmla="*/ 420130 w 3886201"/>
                <a:gd name="connsiteY2" fmla="*/ 0 h 438665"/>
                <a:gd name="connsiteX3" fmla="*/ 3571103 w 3886201"/>
                <a:gd name="connsiteY3" fmla="*/ 0 h 438665"/>
                <a:gd name="connsiteX4" fmla="*/ 3886201 w 3886201"/>
                <a:gd name="connsiteY4" fmla="*/ 432487 h 438665"/>
                <a:gd name="connsiteX5" fmla="*/ 2014152 w 3886201"/>
                <a:gd name="connsiteY5" fmla="*/ 321276 h 438665"/>
                <a:gd name="connsiteX6" fmla="*/ 1921476 w 3886201"/>
                <a:gd name="connsiteY6" fmla="*/ 345988 h 438665"/>
                <a:gd name="connsiteX0" fmla="*/ 2014152 w 3886201"/>
                <a:gd name="connsiteY0" fmla="*/ 321276 h 438665"/>
                <a:gd name="connsiteX1" fmla="*/ 0 w 3886201"/>
                <a:gd name="connsiteY1" fmla="*/ 438665 h 438665"/>
                <a:gd name="connsiteX2" fmla="*/ 420130 w 3886201"/>
                <a:gd name="connsiteY2" fmla="*/ 0 h 438665"/>
                <a:gd name="connsiteX3" fmla="*/ 3571103 w 3886201"/>
                <a:gd name="connsiteY3" fmla="*/ 0 h 438665"/>
                <a:gd name="connsiteX4" fmla="*/ 3886201 w 3886201"/>
                <a:gd name="connsiteY4" fmla="*/ 432487 h 438665"/>
                <a:gd name="connsiteX5" fmla="*/ 2014152 w 3886201"/>
                <a:gd name="connsiteY5" fmla="*/ 321276 h 438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86201" h="438665">
                  <a:moveTo>
                    <a:pt x="2014152" y="321276"/>
                  </a:moveTo>
                  <a:lnTo>
                    <a:pt x="0" y="438665"/>
                  </a:lnTo>
                  <a:cubicBezTo>
                    <a:pt x="136954" y="313038"/>
                    <a:pt x="280087" y="146222"/>
                    <a:pt x="420130" y="0"/>
                  </a:cubicBezTo>
                  <a:lnTo>
                    <a:pt x="3571103" y="0"/>
                  </a:lnTo>
                  <a:lnTo>
                    <a:pt x="3886201" y="432487"/>
                  </a:lnTo>
                  <a:lnTo>
                    <a:pt x="2014152" y="321276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000" dirty="0">
                <a:latin typeface="+mn-ea"/>
              </a:endParaRPr>
            </a:p>
          </p:txBody>
        </p:sp>
        <p:grpSp>
          <p:nvGrpSpPr>
            <p:cNvPr id="174" name="그룹 21"/>
            <p:cNvGrpSpPr>
              <a:grpSpLocks/>
            </p:cNvGrpSpPr>
            <p:nvPr/>
          </p:nvGrpSpPr>
          <p:grpSpPr bwMode="auto">
            <a:xfrm>
              <a:off x="-3328251" y="2400725"/>
              <a:ext cx="3571953" cy="1193550"/>
              <a:chOff x="-3112169" y="847972"/>
              <a:chExt cx="2952027" cy="986405"/>
            </a:xfrm>
          </p:grpSpPr>
          <p:grpSp>
            <p:nvGrpSpPr>
              <p:cNvPr id="180" name="그룹 22"/>
              <p:cNvGrpSpPr>
                <a:grpSpLocks/>
              </p:cNvGrpSpPr>
              <p:nvPr/>
            </p:nvGrpSpPr>
            <p:grpSpPr bwMode="auto">
              <a:xfrm>
                <a:off x="-3112169" y="847972"/>
                <a:ext cx="2952027" cy="986405"/>
                <a:chOff x="-3112169" y="847972"/>
                <a:chExt cx="2952027" cy="986405"/>
              </a:xfrm>
            </p:grpSpPr>
            <p:sp>
              <p:nvSpPr>
                <p:cNvPr id="182" name="직사각형 181"/>
                <p:cNvSpPr/>
                <p:nvPr/>
              </p:nvSpPr>
              <p:spPr>
                <a:xfrm>
                  <a:off x="-3112169" y="847972"/>
                  <a:ext cx="2952027" cy="986405"/>
                </a:xfrm>
                <a:prstGeom prst="rect">
                  <a:avLst/>
                </a:prstGeom>
                <a:solidFill>
                  <a:srgbClr val="9A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2000" dirty="0">
                    <a:latin typeface="+mn-ea"/>
                  </a:endParaRPr>
                </a:p>
              </p:txBody>
            </p:sp>
            <p:sp>
              <p:nvSpPr>
                <p:cNvPr id="183" name="직사각형 182"/>
                <p:cNvSpPr/>
                <p:nvPr/>
              </p:nvSpPr>
              <p:spPr>
                <a:xfrm>
                  <a:off x="-3008816" y="956805"/>
                  <a:ext cx="2746170" cy="7703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spcAft>
                      <a:spcPct val="10000"/>
                    </a:spcAft>
                    <a:buClr>
                      <a:schemeClr val="tx1">
                        <a:lumMod val="65000"/>
                        <a:lumOff val="35000"/>
                      </a:schemeClr>
                    </a:buClr>
                    <a:buSzPct val="90000"/>
                    <a:defRPr/>
                  </a:pPr>
                  <a:r>
                    <a:rPr kumimoji="0" lang="en-US" altLang="ko-KR" sz="1600" spc="-150" dirty="0" smtClean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A50021"/>
                      </a:solidFill>
                      <a:latin typeface="+mn-ea"/>
                    </a:rPr>
                    <a:t>Machine-learning</a:t>
                  </a:r>
                  <a:endParaRPr kumimoji="0" lang="ko-KR" altLang="en-US" sz="1600" spc="-15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A50021"/>
                    </a:solidFill>
                    <a:latin typeface="+mn-ea"/>
                  </a:endParaRPr>
                </a:p>
              </p:txBody>
            </p:sp>
          </p:grpSp>
          <p:pic>
            <p:nvPicPr>
              <p:cNvPr id="181" name="Picture 1" descr="\\Mk-newpc\옥빈 맥 공유\디자인앤피티\발표용psd\1.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197" t="12292" r="2800" b="80139"/>
              <a:stretch>
                <a:fillRect/>
              </a:stretch>
            </p:blipFill>
            <p:spPr bwMode="auto">
              <a:xfrm>
                <a:off x="-3107877" y="856945"/>
                <a:ext cx="1509807" cy="5487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84" name="모서리가 둥근 직사각형 183"/>
          <p:cNvSpPr/>
          <p:nvPr/>
        </p:nvSpPr>
        <p:spPr>
          <a:xfrm>
            <a:off x="7185248" y="5206807"/>
            <a:ext cx="2384925" cy="117452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</p:txBody>
      </p:sp>
      <p:graphicFrame>
        <p:nvGraphicFramePr>
          <p:cNvPr id="185" name="표 1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350656"/>
              </p:ext>
            </p:extLst>
          </p:nvPr>
        </p:nvGraphicFramePr>
        <p:xfrm>
          <a:off x="7329263" y="5288049"/>
          <a:ext cx="2167911" cy="1057275"/>
        </p:xfrm>
        <a:graphic>
          <a:graphicData uri="http://schemas.openxmlformats.org/drawingml/2006/table">
            <a:tbl>
              <a:tblPr/>
              <a:tblGrid>
                <a:gridCol w="2167911"/>
              </a:tblGrid>
              <a:tr h="20955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차 분석은 사이버 위협정보를 수집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•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분석 하였으며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, 2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차 분석은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내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•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외부 기관 침해사고 정보 및 </a:t>
                      </a:r>
                      <a:r>
                        <a:rPr lang="ko-KR" altLang="en-US" sz="11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오픈소스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</a:t>
                      </a:r>
                      <a:r>
                        <a:rPr lang="ko-KR" altLang="en-US" sz="11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인텔리전스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분석데이터의 수집 및 분석 수행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 latinLnBrk="0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054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모서리가 둥근 직사각형 4"/>
          <p:cNvSpPr/>
          <p:nvPr/>
        </p:nvSpPr>
        <p:spPr>
          <a:xfrm>
            <a:off x="0" y="1584081"/>
            <a:ext cx="9906000" cy="412688"/>
          </a:xfrm>
          <a:prstGeom prst="rect">
            <a:avLst/>
          </a:prstGeom>
          <a:pattFill prst="dkUpDiag">
            <a:fgClr>
              <a:srgbClr val="009BDE"/>
            </a:fgClr>
            <a:bgClr>
              <a:srgbClr val="0085C0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1" tIns="41015" rIns="82031" bIns="41015" anchor="ctr"/>
          <a:lstStyle/>
          <a:p>
            <a:pPr algn="ctr" defTabSz="9578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 대상 </a:t>
            </a:r>
            <a:r>
              <a:rPr kumimoji="0"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Collection</a:t>
            </a:r>
            <a:r>
              <a:rPr kumimoji="0"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  </a:t>
            </a:r>
            <a:endParaRPr kumimoji="0"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74" name="Picture 1" descr="\\Mk-newpc\옥빈 맥 공유\디자인앤피티\발표용psd\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97" t="12292" r="2800" b="80139"/>
          <a:stretch>
            <a:fillRect/>
          </a:stretch>
        </p:blipFill>
        <p:spPr bwMode="auto">
          <a:xfrm>
            <a:off x="0" y="1584325"/>
            <a:ext cx="9906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9" name="표 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940007"/>
              </p:ext>
            </p:extLst>
          </p:nvPr>
        </p:nvGraphicFramePr>
        <p:xfrm>
          <a:off x="308484" y="2096852"/>
          <a:ext cx="9360980" cy="417694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598799"/>
                <a:gridCol w="2192175"/>
                <a:gridCol w="1180797"/>
                <a:gridCol w="1037670"/>
                <a:gridCol w="1001888"/>
                <a:gridCol w="966107"/>
                <a:gridCol w="794515"/>
                <a:gridCol w="794514"/>
                <a:gridCol w="794515"/>
              </a:tblGrid>
              <a:tr h="2088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번호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시스템명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COLLECTION</a:t>
                      </a:r>
                      <a:r>
                        <a:rPr lang="en-US" sz="1100" u="none" strike="noStrike" baseline="0" dirty="0" smtClean="0">
                          <a:effectLst/>
                        </a:rPr>
                        <a:t> </a:t>
                      </a:r>
                      <a:r>
                        <a:rPr lang="ko-KR" altLang="en-US" sz="1100" u="none" strike="noStrike" baseline="0" dirty="0" smtClean="0">
                          <a:effectLst/>
                        </a:rPr>
                        <a:t>명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 smtClean="0">
                          <a:effectLst/>
                        </a:rPr>
                        <a:t>총 보유 데이터</a:t>
                      </a:r>
                      <a:r>
                        <a:rPr lang="en-US" altLang="ko-KR" sz="1100" u="none" strike="noStrike" dirty="0" smtClean="0">
                          <a:effectLst/>
                        </a:rPr>
                        <a:t>(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건</a:t>
                      </a:r>
                      <a:r>
                        <a:rPr lang="en-US" altLang="ko-KR" sz="1100" u="none" strike="noStrike" dirty="0" smtClean="0">
                          <a:effectLst/>
                        </a:rPr>
                        <a:t>)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1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차 이중화 대상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smtClean="0">
                          <a:effectLst/>
                        </a:rPr>
                        <a:t>데이터 적재 중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smtClean="0">
                          <a:effectLst/>
                        </a:rPr>
                        <a:t>기간 </a:t>
                      </a:r>
                      <a:r>
                        <a:rPr lang="en-US" altLang="ko-KR" sz="1100" u="none" strike="noStrike" dirty="0" smtClean="0">
                          <a:effectLst/>
                        </a:rPr>
                        <a:t>From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smtClean="0">
                          <a:effectLst/>
                        </a:rPr>
                        <a:t>기간 </a:t>
                      </a:r>
                      <a:r>
                        <a:rPr lang="en-US" altLang="ko-KR" sz="1100" u="none" strike="noStrike" dirty="0" smtClean="0">
                          <a:effectLst/>
                        </a:rPr>
                        <a:t>To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smtClean="0">
                          <a:effectLst/>
                        </a:rPr>
                        <a:t>분석 대상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2088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 err="1">
                          <a:effectLst/>
                        </a:rPr>
                        <a:t>Ddos</a:t>
                      </a:r>
                      <a:r>
                        <a:rPr lang="en-US" altLang="ko-KR" sz="1100" u="none" strike="noStrike" dirty="0">
                          <a:effectLst/>
                        </a:rPr>
                        <a:t> </a:t>
                      </a:r>
                      <a:r>
                        <a:rPr lang="ko-KR" altLang="en-US" sz="1100" u="none" strike="noStrike" dirty="0">
                          <a:effectLst/>
                        </a:rPr>
                        <a:t>사이버대피소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C0008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u="none" strike="noStrike" dirty="0" smtClean="0">
                          <a:effectLst/>
                        </a:rPr>
                        <a:t>467,675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02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 smtClean="0">
                          <a:effectLst/>
                        </a:rPr>
                        <a:t>O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 smtClean="0">
                          <a:effectLst/>
                        </a:rPr>
                        <a:t>2014-04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02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 smtClean="0">
                          <a:effectLst/>
                        </a:rPr>
                        <a:t>2017-02</a:t>
                      </a:r>
                      <a:endParaRPr lang="ko-KR" altLang="en-US" sz="1100" b="0" i="0" u="none" strike="noStrike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02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 smtClean="0">
                          <a:effectLst/>
                        </a:rPr>
                        <a:t>O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2088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인터넷연동구간 </a:t>
                      </a:r>
                      <a:r>
                        <a:rPr lang="en-US" altLang="ko-KR" sz="1100" u="none" strike="noStrike" dirty="0" err="1">
                          <a:effectLst/>
                        </a:rPr>
                        <a:t>Ddos</a:t>
                      </a:r>
                      <a:r>
                        <a:rPr lang="ko-KR" altLang="en-US" sz="1100" u="none" strike="noStrike" dirty="0">
                          <a:effectLst/>
                        </a:rPr>
                        <a:t>대응시스템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C0009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u="none" strike="noStrike" dirty="0" smtClean="0">
                          <a:effectLst/>
                        </a:rPr>
                        <a:t>28,072,927 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 smtClean="0">
                          <a:effectLst/>
                        </a:rPr>
                        <a:t>2012-12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02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 smtClean="0">
                          <a:effectLst/>
                        </a:rPr>
                        <a:t>2017-09</a:t>
                      </a:r>
                      <a:endParaRPr lang="ko-KR" altLang="en-US" sz="1100" b="0" i="0" u="none" strike="noStrike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02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 smtClean="0">
                          <a:effectLst/>
                        </a:rPr>
                        <a:t>O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2088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악성코드 은닉사이트 탐지시스템</a:t>
                      </a:r>
                      <a:r>
                        <a:rPr lang="en-US" altLang="ko-KR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(MCF)</a:t>
                      </a:r>
                      <a:endParaRPr lang="en-US" altLang="ko-KR" sz="11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C0002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u="none" strike="noStrike" dirty="0" smtClean="0">
                          <a:effectLst/>
                        </a:rPr>
                        <a:t>630,845 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02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ko-KR" sz="1100" u="none" strike="noStrike" dirty="0" smtClean="0">
                          <a:effectLst/>
                        </a:rPr>
                        <a:t>O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02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 smtClean="0">
                          <a:effectLst/>
                        </a:rPr>
                        <a:t>O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kern="1200" dirty="0" smtClean="0">
                          <a:effectLst/>
                        </a:rPr>
                        <a:t>2005-11</a:t>
                      </a:r>
                      <a:endParaRPr lang="ko-KR" altLang="en-US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02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 smtClean="0">
                          <a:effectLst/>
                        </a:rPr>
                        <a:t>2017-09</a:t>
                      </a:r>
                      <a:endParaRPr lang="ko-KR" altLang="en-US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 smtClean="0">
                          <a:effectLst/>
                        </a:rPr>
                        <a:t>O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2088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err="1">
                          <a:effectLst/>
                        </a:rPr>
                        <a:t>이메일</a:t>
                      </a:r>
                      <a:r>
                        <a:rPr lang="ko-KR" altLang="en-US" sz="1100" u="none" strike="noStrike" dirty="0">
                          <a:effectLst/>
                        </a:rPr>
                        <a:t> 악성코드 유포탐지시스템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C0021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u="none" strike="noStrike" dirty="0">
                          <a:effectLst/>
                        </a:rPr>
                        <a:t>79,249 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kern="1200" dirty="0" smtClean="0">
                          <a:effectLst/>
                        </a:rPr>
                        <a:t>2015-02</a:t>
                      </a:r>
                      <a:endParaRPr lang="ko-KR" altLang="en-US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 smtClean="0">
                          <a:effectLst/>
                        </a:rPr>
                        <a:t>2016-12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02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 smtClean="0">
                          <a:effectLst/>
                        </a:rPr>
                        <a:t>O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2088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DNS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싱크홀</a:t>
                      </a:r>
                      <a:r>
                        <a:rPr lang="ko-KR" altLang="en-US" sz="1100" u="none" strike="noStrike" dirty="0">
                          <a:effectLst/>
                        </a:rPr>
                        <a:t> 시스템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C0006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u="none" strike="noStrike" dirty="0">
                          <a:effectLst/>
                        </a:rPr>
                        <a:t>2,657,467 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 smtClean="0">
                          <a:effectLst/>
                        </a:rPr>
                        <a:t>2014-03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02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kern="1200" dirty="0" smtClean="0">
                          <a:effectLst/>
                        </a:rPr>
                        <a:t>2017-02</a:t>
                      </a:r>
                      <a:endParaRPr lang="ko-KR" altLang="en-US" sz="1100" u="none" strike="noStrike" kern="1200" dirty="0" smtClean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 smtClean="0">
                          <a:effectLst/>
                        </a:rPr>
                        <a:t>O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2088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err="1">
                          <a:effectLst/>
                        </a:rPr>
                        <a:t>허니넷시스템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C0001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u="none" strike="noStrike" dirty="0">
                          <a:effectLst/>
                        </a:rPr>
                        <a:t>2,249,645 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kern="1200" dirty="0" smtClean="0">
                          <a:effectLst/>
                        </a:rPr>
                        <a:t>2011-12</a:t>
                      </a:r>
                      <a:r>
                        <a:rPr lang="ko-KR" altLang="en-US" sz="1100" u="none" strike="noStrike" kern="1200" dirty="0">
                          <a:effectLst/>
                        </a:rPr>
                        <a:t>　</a:t>
                      </a:r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kern="1200" dirty="0" smtClean="0">
                          <a:effectLst/>
                        </a:rPr>
                        <a:t>2017-02</a:t>
                      </a:r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 smtClean="0">
                          <a:effectLst/>
                        </a:rPr>
                        <a:t>O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2088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err="1">
                          <a:effectLst/>
                        </a:rPr>
                        <a:t>웹취약점점검</a:t>
                      </a:r>
                      <a:r>
                        <a:rPr lang="ko-KR" altLang="en-US" sz="1100" u="none" strike="noStrike" dirty="0">
                          <a:effectLst/>
                        </a:rPr>
                        <a:t> 및 보안도구 보급시스템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C0030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u="none" strike="noStrike" dirty="0">
                          <a:effectLst/>
                        </a:rPr>
                        <a:t>414 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 smtClean="0">
                          <a:effectLst/>
                        </a:rPr>
                        <a:t>2016-11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 smtClean="0">
                          <a:effectLst/>
                        </a:rPr>
                        <a:t>2017-08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 smtClean="0">
                          <a:effectLst/>
                        </a:rPr>
                        <a:t>O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2088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지능형 </a:t>
                      </a:r>
                      <a:r>
                        <a:rPr lang="ko-KR" altLang="en-US" sz="110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스미싱</a:t>
                      </a:r>
                      <a:r>
                        <a:rPr lang="ko-KR" alt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탐지시스템</a:t>
                      </a:r>
                      <a:endParaRPr lang="ko-KR" alt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C0027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u="none" strike="noStrike" dirty="0">
                          <a:effectLst/>
                        </a:rPr>
                        <a:t>60,887 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02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 smtClean="0">
                          <a:effectLst/>
                        </a:rPr>
                        <a:t>O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02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 smtClean="0">
                          <a:effectLst/>
                        </a:rPr>
                        <a:t>O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 smtClean="0">
                          <a:effectLst/>
                        </a:rPr>
                        <a:t>2016-10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 smtClean="0">
                          <a:effectLst/>
                        </a:rPr>
                        <a:t>2017-04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 smtClean="0">
                          <a:effectLst/>
                        </a:rPr>
                        <a:t>O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2088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사이버트랩시스템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C0005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u="none" strike="noStrike" dirty="0" smtClean="0">
                          <a:effectLst/>
                        </a:rPr>
                        <a:t>29,190,014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 smtClean="0">
                          <a:effectLst/>
                        </a:rPr>
                        <a:t>2014-03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 smtClean="0">
                          <a:effectLst/>
                        </a:rPr>
                        <a:t>2017-09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 smtClean="0">
                          <a:effectLst/>
                        </a:rPr>
                        <a:t>O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2088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국외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파밍사이트</a:t>
                      </a:r>
                      <a:r>
                        <a:rPr lang="ko-KR" altLang="en-US" sz="1100" u="none" strike="noStrike" dirty="0">
                          <a:effectLst/>
                        </a:rPr>
                        <a:t> 접속 차단서비스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02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 smtClean="0">
                          <a:effectLst/>
                        </a:rPr>
                        <a:t>O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2088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err="1">
                          <a:effectLst/>
                        </a:rPr>
                        <a:t>피싱</a:t>
                      </a:r>
                      <a:r>
                        <a:rPr lang="ko-KR" altLang="en-US" sz="1100" u="none" strike="noStrike" dirty="0">
                          <a:effectLst/>
                        </a:rPr>
                        <a:t> 사이트 탐지시스템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C0023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u="none" strike="noStrike" dirty="0">
                          <a:effectLst/>
                        </a:rPr>
                        <a:t>689 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02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 smtClean="0">
                          <a:effectLst/>
                        </a:rPr>
                        <a:t>O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 smtClean="0">
                          <a:effectLst/>
                        </a:rPr>
                        <a:t>2015-03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 smtClean="0">
                          <a:effectLst/>
                        </a:rPr>
                        <a:t>(2016-12)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2088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종합상황관제시스템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2088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감염</a:t>
                      </a:r>
                      <a:r>
                        <a:rPr lang="en-US" altLang="ko-KR" sz="1100" u="none" strike="noStrike" dirty="0">
                          <a:effectLst/>
                        </a:rPr>
                        <a:t>PC </a:t>
                      </a:r>
                      <a:r>
                        <a:rPr lang="ko-KR" altLang="en-US" sz="1100" u="none" strike="noStrike" dirty="0">
                          <a:effectLst/>
                        </a:rPr>
                        <a:t>사이버치료체계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C0007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u="none" strike="noStrike" dirty="0">
                          <a:effectLst/>
                        </a:rPr>
                        <a:t>1,637 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02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 smtClean="0">
                          <a:effectLst/>
                        </a:rPr>
                        <a:t>O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02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 smtClean="0">
                          <a:effectLst/>
                        </a:rPr>
                        <a:t>2014-04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 smtClean="0">
                          <a:effectLst/>
                        </a:rPr>
                        <a:t>2017-02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2088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err="1">
                          <a:effectLst/>
                        </a:rPr>
                        <a:t>모바일</a:t>
                      </a:r>
                      <a:r>
                        <a:rPr lang="ko-KR" altLang="en-US" sz="1100" u="none" strike="noStrike" dirty="0">
                          <a:effectLst/>
                        </a:rPr>
                        <a:t> 사이버치료체계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2088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err="1">
                          <a:effectLst/>
                        </a:rPr>
                        <a:t>악성앱</a:t>
                      </a:r>
                      <a:r>
                        <a:rPr lang="ko-KR" altLang="en-US" sz="1100" u="none" strike="noStrike" dirty="0">
                          <a:effectLst/>
                        </a:rPr>
                        <a:t> 분석시스템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2088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취약점 종합관리시스템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02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 smtClean="0">
                          <a:effectLst/>
                        </a:rPr>
                        <a:t>O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02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 smtClean="0">
                          <a:effectLst/>
                        </a:rPr>
                        <a:t>O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2088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주요</a:t>
                      </a:r>
                      <a:r>
                        <a:rPr lang="en-US" altLang="ko-KR" sz="1100" u="none" strike="noStrike" dirty="0">
                          <a:effectLst/>
                        </a:rPr>
                        <a:t>SW </a:t>
                      </a:r>
                      <a:r>
                        <a:rPr lang="ko-KR" altLang="en-US" sz="1100" u="none" strike="noStrike" dirty="0">
                          <a:effectLst/>
                        </a:rPr>
                        <a:t>최신버전 정보수집시스템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02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02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 smtClean="0">
                          <a:effectLst/>
                        </a:rPr>
                        <a:t>O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2088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C-TAS </a:t>
                      </a:r>
                      <a:r>
                        <a:rPr lang="ko-KR" altLang="en-US" sz="1100" u="none" strike="noStrike" dirty="0">
                          <a:effectLst/>
                        </a:rPr>
                        <a:t>시스템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02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 smtClean="0">
                          <a:effectLst/>
                        </a:rPr>
                        <a:t>O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02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 smtClean="0">
                          <a:effectLst/>
                        </a:rPr>
                        <a:t>O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2088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19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914020" rtl="0" eaLnBrk="1" fontAlgn="ctr" latinLnBrk="1" hangingPunct="1"/>
                      <a:r>
                        <a:rPr lang="ko-KR" altLang="en-US" sz="1100" u="none" strike="noStrike" kern="1200" dirty="0" err="1" smtClean="0">
                          <a:solidFill>
                            <a:srgbClr val="FF0000"/>
                          </a:solidFill>
                          <a:effectLst/>
                        </a:rPr>
                        <a:t>회원사</a:t>
                      </a:r>
                      <a:r>
                        <a:rPr lang="ko-KR" altLang="en-US" sz="1100" u="none" strike="noStrike" kern="1200" dirty="0" smtClean="0">
                          <a:solidFill>
                            <a:srgbClr val="FF0000"/>
                          </a:solidFill>
                          <a:effectLst/>
                        </a:rPr>
                        <a:t> 정보</a:t>
                      </a:r>
                      <a:endParaRPr lang="ko-KR" altLang="en-US" sz="1100" u="none" strike="noStrike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C8000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u="none" strike="noStrike" dirty="0" smtClean="0">
                          <a:effectLst/>
                        </a:rPr>
                        <a:t>146,828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02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02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 smtClean="0">
                          <a:effectLst/>
                        </a:rPr>
                        <a:t>2014-12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 smtClean="0">
                          <a:effectLst/>
                        </a:rPr>
                        <a:t>2017-08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 smtClean="0">
                          <a:effectLst/>
                        </a:rPr>
                        <a:t>O</a:t>
                      </a:r>
                      <a:endParaRPr lang="ko-KR" altLang="en-US" sz="11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486916" y="872850"/>
            <a:ext cx="634347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spc="-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3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. </a:t>
            </a: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 대상 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Collection(C-TAS</a:t>
            </a: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Collection)</a:t>
            </a:r>
            <a:endParaRPr kumimoji="0" lang="ko-KR" altLang="en-US" sz="2400" spc="-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923AFD-7A16-4DC7-A581-9AEFA75FD12B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933220" y="4725144"/>
            <a:ext cx="2628292" cy="10801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077279"/>
              </p:ext>
            </p:extLst>
          </p:nvPr>
        </p:nvGraphicFramePr>
        <p:xfrm>
          <a:off x="7089759" y="4948014"/>
          <a:ext cx="2399745" cy="857250"/>
        </p:xfrm>
        <a:graphic>
          <a:graphicData uri="http://schemas.openxmlformats.org/drawingml/2006/table">
            <a:tbl>
              <a:tblPr/>
              <a:tblGrid>
                <a:gridCol w="2399745"/>
              </a:tblGrid>
              <a:tr h="541601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분석 대상 데이터는 </a:t>
                      </a:r>
                      <a:r>
                        <a:rPr lang="en-US" altLang="ko-KR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Ddos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사이버 대피소 외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11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개 시스템  데이터 분석 수행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  <a:p>
                      <a:pPr algn="l" fontAlgn="ctr" latinLnBrk="0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향후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회원사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정보에 대하여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사이버 위협 유형별 분류 후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추가 탐색적 분석 예정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6880">
                <a:tc>
                  <a:txBody>
                    <a:bodyPr/>
                    <a:lstStyle/>
                    <a:p>
                      <a:pPr algn="l" fontAlgn="ctr" latinLnBrk="0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9" name="타원 8"/>
          <p:cNvSpPr/>
          <p:nvPr/>
        </p:nvSpPr>
        <p:spPr>
          <a:xfrm>
            <a:off x="3823179" y="209549"/>
            <a:ext cx="5760640" cy="2867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r>
              <a:rPr lang="ko-KR" altLang="en-US" dirty="0" smtClean="0">
                <a:solidFill>
                  <a:srgbClr val="FF0000"/>
                </a:solidFill>
              </a:rPr>
              <a:t>단계 분석 대상 데이터 정보 추가 필요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40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" descr="C:\Users\김현주\Desktop\추가제안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463" y="1643063"/>
            <a:ext cx="608012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사다리꼴 33"/>
          <p:cNvSpPr/>
          <p:nvPr/>
        </p:nvSpPr>
        <p:spPr bwMode="auto">
          <a:xfrm rot="16200000">
            <a:off x="1545257" y="3789363"/>
            <a:ext cx="4624387" cy="204787"/>
          </a:xfrm>
          <a:prstGeom prst="trapezoid">
            <a:avLst>
              <a:gd name="adj" fmla="val 107321"/>
            </a:avLst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35" name="모서리가 둥근 직사각형 4"/>
          <p:cNvSpPr/>
          <p:nvPr/>
        </p:nvSpPr>
        <p:spPr bwMode="auto">
          <a:xfrm flipH="1">
            <a:off x="3959672" y="1581899"/>
            <a:ext cx="5946327" cy="414114"/>
          </a:xfrm>
          <a:prstGeom prst="rect">
            <a:avLst/>
          </a:prstGeom>
          <a:pattFill prst="dkUpDiag">
            <a:fgClr>
              <a:srgbClr val="005A99"/>
            </a:fgClr>
            <a:bgClr>
              <a:srgbClr val="00437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분석과제 수행</a:t>
            </a:r>
            <a:endParaRPr kumimoji="0"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36" name="Picture 1" descr="\\Mk-newpc\옥빈 맥 공유\디자인앤피티\발표용psd\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97" t="12292" r="2800" b="80139"/>
          <a:stretch>
            <a:fillRect/>
          </a:stretch>
        </p:blipFill>
        <p:spPr bwMode="auto">
          <a:xfrm>
            <a:off x="3957243" y="1581900"/>
            <a:ext cx="1048335" cy="360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AutoShape 117"/>
          <p:cNvSpPr>
            <a:spLocks noChangeArrowheads="1"/>
          </p:cNvSpPr>
          <p:nvPr/>
        </p:nvSpPr>
        <p:spPr bwMode="auto">
          <a:xfrm rot="10800000" flipH="1" flipV="1">
            <a:off x="3350244" y="2732088"/>
            <a:ext cx="550863" cy="2146300"/>
          </a:xfrm>
          <a:prstGeom prst="rightArrow">
            <a:avLst>
              <a:gd name="adj1" fmla="val 89017"/>
              <a:gd name="adj2" fmla="val 57150"/>
            </a:avLst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0" y="2461616"/>
            <a:ext cx="3350243" cy="388370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n>
                <a:solidFill>
                  <a:srgbClr val="BB7001">
                    <a:alpha val="0"/>
                  </a:srgbClr>
                </a:solidFill>
              </a:ln>
              <a:solidFill>
                <a:prstClr val="white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39" name="모서리가 둥근 직사각형 4"/>
          <p:cNvSpPr/>
          <p:nvPr/>
        </p:nvSpPr>
        <p:spPr bwMode="auto">
          <a:xfrm>
            <a:off x="-1" y="2150935"/>
            <a:ext cx="3350243" cy="413969"/>
          </a:xfrm>
          <a:prstGeom prst="rect">
            <a:avLst/>
          </a:prstGeom>
          <a:pattFill prst="dkUpDiag">
            <a:fgClr>
              <a:schemeClr val="tx1">
                <a:lumMod val="65000"/>
                <a:lumOff val="35000"/>
              </a:schemeClr>
            </a:fgClr>
            <a:bgClr>
              <a:schemeClr val="bg1">
                <a:lumMod val="50000"/>
              </a:schemeClr>
            </a:bgClr>
          </a:patt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 defTabSz="9578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사이버 위협 정보</a:t>
            </a:r>
            <a:endParaRPr kumimoji="0"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40" name="Picture 1" descr="\\Mk-newpc\옥빈 맥 공유\디자인앤피티\발표용psd\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97" t="12292" r="2800" b="80139"/>
          <a:stretch>
            <a:fillRect/>
          </a:stretch>
        </p:blipFill>
        <p:spPr bwMode="auto">
          <a:xfrm>
            <a:off x="0" y="2150975"/>
            <a:ext cx="1077056" cy="359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모서리가 둥근 직사각형 4"/>
          <p:cNvSpPr/>
          <p:nvPr/>
        </p:nvSpPr>
        <p:spPr bwMode="auto">
          <a:xfrm>
            <a:off x="0" y="2672916"/>
            <a:ext cx="3152800" cy="110859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0" rIns="46800" anchor="ctr"/>
          <a:lstStyle/>
          <a:p>
            <a:pPr defTabSz="106774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내부 사이버 위협 정보</a:t>
            </a:r>
            <a:endParaRPr kumimoji="0" lang="en-US" altLang="ko-KR" sz="14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42" name="Freeform 13"/>
          <p:cNvSpPr>
            <a:spLocks noEditPoints="1"/>
          </p:cNvSpPr>
          <p:nvPr/>
        </p:nvSpPr>
        <p:spPr bwMode="auto">
          <a:xfrm>
            <a:off x="9259441" y="1614761"/>
            <a:ext cx="446087" cy="446087"/>
          </a:xfrm>
          <a:custGeom>
            <a:avLst/>
            <a:gdLst>
              <a:gd name="T0" fmla="*/ 715 w 742"/>
              <a:gd name="T1" fmla="*/ 312 h 741"/>
              <a:gd name="T2" fmla="*/ 659 w 742"/>
              <a:gd name="T3" fmla="*/ 169 h 741"/>
              <a:gd name="T4" fmla="*/ 603 w 742"/>
              <a:gd name="T5" fmla="*/ 82 h 741"/>
              <a:gd name="T6" fmla="*/ 482 w 742"/>
              <a:gd name="T7" fmla="*/ 105 h 741"/>
              <a:gd name="T8" fmla="*/ 414 w 742"/>
              <a:gd name="T9" fmla="*/ 3 h 741"/>
              <a:gd name="T10" fmla="*/ 312 w 742"/>
              <a:gd name="T11" fmla="*/ 24 h 741"/>
              <a:gd name="T12" fmla="*/ 170 w 742"/>
              <a:gd name="T13" fmla="*/ 82 h 741"/>
              <a:gd name="T14" fmla="*/ 82 w 742"/>
              <a:gd name="T15" fmla="*/ 139 h 741"/>
              <a:gd name="T16" fmla="*/ 105 w 742"/>
              <a:gd name="T17" fmla="*/ 260 h 741"/>
              <a:gd name="T18" fmla="*/ 3 w 742"/>
              <a:gd name="T19" fmla="*/ 328 h 741"/>
              <a:gd name="T20" fmla="*/ 28 w 742"/>
              <a:gd name="T21" fmla="*/ 430 h 741"/>
              <a:gd name="T22" fmla="*/ 83 w 742"/>
              <a:gd name="T23" fmla="*/ 572 h 741"/>
              <a:gd name="T24" fmla="*/ 139 w 742"/>
              <a:gd name="T25" fmla="*/ 660 h 741"/>
              <a:gd name="T26" fmla="*/ 260 w 742"/>
              <a:gd name="T27" fmla="*/ 637 h 741"/>
              <a:gd name="T28" fmla="*/ 328 w 742"/>
              <a:gd name="T29" fmla="*/ 738 h 741"/>
              <a:gd name="T30" fmla="*/ 411 w 742"/>
              <a:gd name="T31" fmla="*/ 739 h 741"/>
              <a:gd name="T32" fmla="*/ 480 w 742"/>
              <a:gd name="T33" fmla="*/ 639 h 741"/>
              <a:gd name="T34" fmla="*/ 600 w 742"/>
              <a:gd name="T35" fmla="*/ 662 h 741"/>
              <a:gd name="T36" fmla="*/ 657 w 742"/>
              <a:gd name="T37" fmla="*/ 574 h 741"/>
              <a:gd name="T38" fmla="*/ 712 w 742"/>
              <a:gd name="T39" fmla="*/ 432 h 741"/>
              <a:gd name="T40" fmla="*/ 738 w 742"/>
              <a:gd name="T41" fmla="*/ 414 h 741"/>
              <a:gd name="T42" fmla="*/ 371 w 742"/>
              <a:gd name="T43" fmla="*/ 584 h 741"/>
              <a:gd name="T44" fmla="*/ 371 w 742"/>
              <a:gd name="T45" fmla="*/ 158 h 741"/>
              <a:gd name="T46" fmla="*/ 554 w 742"/>
              <a:gd name="T47" fmla="*/ 480 h 741"/>
              <a:gd name="T48" fmla="*/ 471 w 742"/>
              <a:gd name="T49" fmla="*/ 336 h 741"/>
              <a:gd name="T50" fmla="*/ 340 w 742"/>
              <a:gd name="T51" fmla="*/ 205 h 741"/>
              <a:gd name="T52" fmla="*/ 296 w 742"/>
              <a:gd name="T53" fmla="*/ 220 h 741"/>
              <a:gd name="T54" fmla="*/ 361 w 742"/>
              <a:gd name="T55" fmla="*/ 296 h 741"/>
              <a:gd name="T56" fmla="*/ 362 w 742"/>
              <a:gd name="T57" fmla="*/ 304 h 741"/>
              <a:gd name="T58" fmla="*/ 354 w 742"/>
              <a:gd name="T59" fmla="*/ 350 h 741"/>
              <a:gd name="T60" fmla="*/ 308 w 742"/>
              <a:gd name="T61" fmla="*/ 358 h 741"/>
              <a:gd name="T62" fmla="*/ 307 w 742"/>
              <a:gd name="T63" fmla="*/ 358 h 741"/>
              <a:gd name="T64" fmla="*/ 299 w 742"/>
              <a:gd name="T65" fmla="*/ 355 h 741"/>
              <a:gd name="T66" fmla="*/ 228 w 742"/>
              <a:gd name="T67" fmla="*/ 290 h 741"/>
              <a:gd name="T68" fmla="*/ 248 w 742"/>
              <a:gd name="T69" fmla="*/ 428 h 741"/>
              <a:gd name="T70" fmla="*/ 391 w 742"/>
              <a:gd name="T71" fmla="*/ 456 h 741"/>
              <a:gd name="T72" fmla="*/ 371 w 742"/>
              <a:gd name="T73" fmla="*/ 584 h 741"/>
              <a:gd name="T74" fmla="*/ 371 w 742"/>
              <a:gd name="T75" fmla="*/ 584 h 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42" h="741">
                <a:moveTo>
                  <a:pt x="739" y="330"/>
                </a:moveTo>
                <a:cubicBezTo>
                  <a:pt x="737" y="319"/>
                  <a:pt x="725" y="312"/>
                  <a:pt x="715" y="312"/>
                </a:cubicBezTo>
                <a:cubicBezTo>
                  <a:pt x="681" y="312"/>
                  <a:pt x="651" y="292"/>
                  <a:pt x="638" y="261"/>
                </a:cubicBezTo>
                <a:cubicBezTo>
                  <a:pt x="625" y="229"/>
                  <a:pt x="634" y="193"/>
                  <a:pt x="659" y="169"/>
                </a:cubicBezTo>
                <a:cubicBezTo>
                  <a:pt x="667" y="162"/>
                  <a:pt x="668" y="150"/>
                  <a:pt x="661" y="142"/>
                </a:cubicBezTo>
                <a:cubicBezTo>
                  <a:pt x="644" y="120"/>
                  <a:pt x="624" y="100"/>
                  <a:pt x="603" y="82"/>
                </a:cubicBezTo>
                <a:cubicBezTo>
                  <a:pt x="594" y="76"/>
                  <a:pt x="582" y="77"/>
                  <a:pt x="574" y="85"/>
                </a:cubicBezTo>
                <a:cubicBezTo>
                  <a:pt x="552" y="109"/>
                  <a:pt x="513" y="118"/>
                  <a:pt x="482" y="105"/>
                </a:cubicBezTo>
                <a:cubicBezTo>
                  <a:pt x="450" y="92"/>
                  <a:pt x="430" y="60"/>
                  <a:pt x="432" y="25"/>
                </a:cubicBezTo>
                <a:cubicBezTo>
                  <a:pt x="433" y="14"/>
                  <a:pt x="425" y="5"/>
                  <a:pt x="414" y="3"/>
                </a:cubicBezTo>
                <a:cubicBezTo>
                  <a:pt x="386" y="0"/>
                  <a:pt x="359" y="0"/>
                  <a:pt x="331" y="3"/>
                </a:cubicBezTo>
                <a:cubicBezTo>
                  <a:pt x="320" y="4"/>
                  <a:pt x="312" y="14"/>
                  <a:pt x="312" y="24"/>
                </a:cubicBezTo>
                <a:cubicBezTo>
                  <a:pt x="314" y="59"/>
                  <a:pt x="293" y="90"/>
                  <a:pt x="262" y="103"/>
                </a:cubicBezTo>
                <a:cubicBezTo>
                  <a:pt x="232" y="116"/>
                  <a:pt x="192" y="107"/>
                  <a:pt x="170" y="82"/>
                </a:cubicBezTo>
                <a:cubicBezTo>
                  <a:pt x="163" y="75"/>
                  <a:pt x="151" y="74"/>
                  <a:pt x="142" y="80"/>
                </a:cubicBezTo>
                <a:cubicBezTo>
                  <a:pt x="120" y="98"/>
                  <a:pt x="100" y="117"/>
                  <a:pt x="82" y="139"/>
                </a:cubicBezTo>
                <a:cubicBezTo>
                  <a:pt x="76" y="148"/>
                  <a:pt x="77" y="160"/>
                  <a:pt x="85" y="167"/>
                </a:cubicBezTo>
                <a:cubicBezTo>
                  <a:pt x="110" y="191"/>
                  <a:pt x="119" y="228"/>
                  <a:pt x="105" y="260"/>
                </a:cubicBezTo>
                <a:cubicBezTo>
                  <a:pt x="93" y="290"/>
                  <a:pt x="61" y="310"/>
                  <a:pt x="25" y="310"/>
                </a:cubicBezTo>
                <a:cubicBezTo>
                  <a:pt x="13" y="309"/>
                  <a:pt x="5" y="317"/>
                  <a:pt x="3" y="328"/>
                </a:cubicBezTo>
                <a:cubicBezTo>
                  <a:pt x="0" y="356"/>
                  <a:pt x="0" y="384"/>
                  <a:pt x="3" y="412"/>
                </a:cubicBezTo>
                <a:cubicBezTo>
                  <a:pt x="4" y="422"/>
                  <a:pt x="17" y="430"/>
                  <a:pt x="28" y="430"/>
                </a:cubicBezTo>
                <a:cubicBezTo>
                  <a:pt x="60" y="429"/>
                  <a:pt x="91" y="449"/>
                  <a:pt x="104" y="481"/>
                </a:cubicBezTo>
                <a:cubicBezTo>
                  <a:pt x="117" y="512"/>
                  <a:pt x="108" y="549"/>
                  <a:pt x="83" y="572"/>
                </a:cubicBezTo>
                <a:cubicBezTo>
                  <a:pt x="75" y="580"/>
                  <a:pt x="74" y="592"/>
                  <a:pt x="81" y="600"/>
                </a:cubicBezTo>
                <a:cubicBezTo>
                  <a:pt x="98" y="622"/>
                  <a:pt x="118" y="642"/>
                  <a:pt x="139" y="660"/>
                </a:cubicBezTo>
                <a:cubicBezTo>
                  <a:pt x="148" y="666"/>
                  <a:pt x="160" y="665"/>
                  <a:pt x="167" y="657"/>
                </a:cubicBezTo>
                <a:cubicBezTo>
                  <a:pt x="190" y="633"/>
                  <a:pt x="229" y="624"/>
                  <a:pt x="260" y="637"/>
                </a:cubicBezTo>
                <a:cubicBezTo>
                  <a:pt x="292" y="650"/>
                  <a:pt x="312" y="682"/>
                  <a:pt x="310" y="717"/>
                </a:cubicBezTo>
                <a:cubicBezTo>
                  <a:pt x="309" y="728"/>
                  <a:pt x="317" y="737"/>
                  <a:pt x="328" y="738"/>
                </a:cubicBezTo>
                <a:cubicBezTo>
                  <a:pt x="342" y="740"/>
                  <a:pt x="356" y="741"/>
                  <a:pt x="371" y="741"/>
                </a:cubicBezTo>
                <a:cubicBezTo>
                  <a:pt x="384" y="741"/>
                  <a:pt x="398" y="740"/>
                  <a:pt x="411" y="739"/>
                </a:cubicBezTo>
                <a:cubicBezTo>
                  <a:pt x="422" y="738"/>
                  <a:pt x="430" y="728"/>
                  <a:pt x="429" y="718"/>
                </a:cubicBezTo>
                <a:cubicBezTo>
                  <a:pt x="428" y="683"/>
                  <a:pt x="449" y="652"/>
                  <a:pt x="480" y="639"/>
                </a:cubicBezTo>
                <a:cubicBezTo>
                  <a:pt x="511" y="626"/>
                  <a:pt x="550" y="635"/>
                  <a:pt x="572" y="659"/>
                </a:cubicBezTo>
                <a:cubicBezTo>
                  <a:pt x="579" y="667"/>
                  <a:pt x="591" y="668"/>
                  <a:pt x="600" y="662"/>
                </a:cubicBezTo>
                <a:cubicBezTo>
                  <a:pt x="622" y="644"/>
                  <a:pt x="642" y="625"/>
                  <a:pt x="659" y="603"/>
                </a:cubicBezTo>
                <a:cubicBezTo>
                  <a:pt x="666" y="594"/>
                  <a:pt x="665" y="582"/>
                  <a:pt x="657" y="574"/>
                </a:cubicBezTo>
                <a:cubicBezTo>
                  <a:pt x="632" y="551"/>
                  <a:pt x="623" y="514"/>
                  <a:pt x="637" y="482"/>
                </a:cubicBezTo>
                <a:cubicBezTo>
                  <a:pt x="649" y="452"/>
                  <a:pt x="680" y="432"/>
                  <a:pt x="712" y="432"/>
                </a:cubicBezTo>
                <a:cubicBezTo>
                  <a:pt x="717" y="432"/>
                  <a:pt x="717" y="432"/>
                  <a:pt x="717" y="432"/>
                </a:cubicBezTo>
                <a:cubicBezTo>
                  <a:pt x="727" y="433"/>
                  <a:pt x="737" y="425"/>
                  <a:pt x="738" y="414"/>
                </a:cubicBezTo>
                <a:cubicBezTo>
                  <a:pt x="742" y="386"/>
                  <a:pt x="742" y="358"/>
                  <a:pt x="739" y="330"/>
                </a:cubicBezTo>
                <a:close/>
                <a:moveTo>
                  <a:pt x="371" y="584"/>
                </a:moveTo>
                <a:cubicBezTo>
                  <a:pt x="253" y="584"/>
                  <a:pt x="158" y="489"/>
                  <a:pt x="158" y="371"/>
                </a:cubicBezTo>
                <a:cubicBezTo>
                  <a:pt x="158" y="253"/>
                  <a:pt x="253" y="158"/>
                  <a:pt x="371" y="158"/>
                </a:cubicBezTo>
                <a:cubicBezTo>
                  <a:pt x="489" y="158"/>
                  <a:pt x="584" y="253"/>
                  <a:pt x="584" y="371"/>
                </a:cubicBezTo>
                <a:cubicBezTo>
                  <a:pt x="584" y="411"/>
                  <a:pt x="573" y="448"/>
                  <a:pt x="554" y="480"/>
                </a:cubicBezTo>
                <a:cubicBezTo>
                  <a:pt x="461" y="387"/>
                  <a:pt x="461" y="387"/>
                  <a:pt x="461" y="387"/>
                </a:cubicBezTo>
                <a:cubicBezTo>
                  <a:pt x="467" y="371"/>
                  <a:pt x="471" y="354"/>
                  <a:pt x="471" y="336"/>
                </a:cubicBezTo>
                <a:cubicBezTo>
                  <a:pt x="471" y="301"/>
                  <a:pt x="457" y="268"/>
                  <a:pt x="433" y="243"/>
                </a:cubicBezTo>
                <a:cubicBezTo>
                  <a:pt x="408" y="219"/>
                  <a:pt x="375" y="205"/>
                  <a:pt x="340" y="205"/>
                </a:cubicBezTo>
                <a:cubicBezTo>
                  <a:pt x="329" y="205"/>
                  <a:pt x="317" y="207"/>
                  <a:pt x="306" y="210"/>
                </a:cubicBezTo>
                <a:cubicBezTo>
                  <a:pt x="301" y="211"/>
                  <a:pt x="297" y="215"/>
                  <a:pt x="296" y="220"/>
                </a:cubicBezTo>
                <a:cubicBezTo>
                  <a:pt x="294" y="225"/>
                  <a:pt x="296" y="230"/>
                  <a:pt x="300" y="234"/>
                </a:cubicBezTo>
                <a:cubicBezTo>
                  <a:pt x="300" y="234"/>
                  <a:pt x="346" y="281"/>
                  <a:pt x="361" y="296"/>
                </a:cubicBezTo>
                <a:cubicBezTo>
                  <a:pt x="363" y="298"/>
                  <a:pt x="363" y="302"/>
                  <a:pt x="363" y="303"/>
                </a:cubicBezTo>
                <a:cubicBezTo>
                  <a:pt x="362" y="304"/>
                  <a:pt x="362" y="304"/>
                  <a:pt x="362" y="304"/>
                </a:cubicBezTo>
                <a:cubicBezTo>
                  <a:pt x="361" y="321"/>
                  <a:pt x="358" y="341"/>
                  <a:pt x="355" y="349"/>
                </a:cubicBezTo>
                <a:cubicBezTo>
                  <a:pt x="355" y="349"/>
                  <a:pt x="355" y="350"/>
                  <a:pt x="354" y="350"/>
                </a:cubicBezTo>
                <a:cubicBezTo>
                  <a:pt x="354" y="350"/>
                  <a:pt x="354" y="351"/>
                  <a:pt x="353" y="351"/>
                </a:cubicBezTo>
                <a:cubicBezTo>
                  <a:pt x="345" y="354"/>
                  <a:pt x="325" y="357"/>
                  <a:pt x="308" y="358"/>
                </a:cubicBezTo>
                <a:cubicBezTo>
                  <a:pt x="308" y="358"/>
                  <a:pt x="308" y="358"/>
                  <a:pt x="308" y="358"/>
                </a:cubicBezTo>
                <a:cubicBezTo>
                  <a:pt x="307" y="358"/>
                  <a:pt x="307" y="358"/>
                  <a:pt x="307" y="358"/>
                </a:cubicBezTo>
                <a:cubicBezTo>
                  <a:pt x="307" y="358"/>
                  <a:pt x="306" y="358"/>
                  <a:pt x="306" y="358"/>
                </a:cubicBezTo>
                <a:cubicBezTo>
                  <a:pt x="304" y="358"/>
                  <a:pt x="301" y="358"/>
                  <a:pt x="299" y="355"/>
                </a:cubicBezTo>
                <a:cubicBezTo>
                  <a:pt x="283" y="339"/>
                  <a:pt x="239" y="295"/>
                  <a:pt x="239" y="295"/>
                </a:cubicBezTo>
                <a:cubicBezTo>
                  <a:pt x="235" y="291"/>
                  <a:pt x="231" y="290"/>
                  <a:pt x="228" y="290"/>
                </a:cubicBezTo>
                <a:cubicBezTo>
                  <a:pt x="222" y="290"/>
                  <a:pt x="216" y="295"/>
                  <a:pt x="214" y="302"/>
                </a:cubicBezTo>
                <a:cubicBezTo>
                  <a:pt x="202" y="347"/>
                  <a:pt x="215" y="395"/>
                  <a:pt x="248" y="428"/>
                </a:cubicBezTo>
                <a:cubicBezTo>
                  <a:pt x="273" y="453"/>
                  <a:pt x="305" y="467"/>
                  <a:pt x="340" y="467"/>
                </a:cubicBezTo>
                <a:cubicBezTo>
                  <a:pt x="358" y="467"/>
                  <a:pt x="375" y="463"/>
                  <a:pt x="391" y="456"/>
                </a:cubicBezTo>
                <a:cubicBezTo>
                  <a:pt x="486" y="551"/>
                  <a:pt x="486" y="551"/>
                  <a:pt x="486" y="551"/>
                </a:cubicBezTo>
                <a:cubicBezTo>
                  <a:pt x="453" y="572"/>
                  <a:pt x="413" y="584"/>
                  <a:pt x="371" y="584"/>
                </a:cubicBezTo>
                <a:close/>
                <a:moveTo>
                  <a:pt x="371" y="584"/>
                </a:moveTo>
                <a:cubicBezTo>
                  <a:pt x="371" y="584"/>
                  <a:pt x="371" y="584"/>
                  <a:pt x="371" y="584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4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43" name="모서리가 둥근 직사각형 4"/>
          <p:cNvSpPr/>
          <p:nvPr/>
        </p:nvSpPr>
        <p:spPr bwMode="auto">
          <a:xfrm>
            <a:off x="4232920" y="2173251"/>
            <a:ext cx="5539891" cy="360000"/>
          </a:xfrm>
          <a:prstGeom prst="rect">
            <a:avLst/>
          </a:prstGeom>
          <a:pattFill prst="dkUpDiag">
            <a:fgClr>
              <a:srgbClr val="009BDE"/>
            </a:fgClr>
            <a:bgClr>
              <a:srgbClr val="0085C0"/>
            </a:bgClr>
          </a:pattFill>
          <a:ln w="12700">
            <a:solidFill>
              <a:srgbClr val="009B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1" tIns="41015" rIns="82031" bIns="41015" anchor="ctr"/>
          <a:lstStyle/>
          <a:p>
            <a:pPr indent="-180975" algn="ctr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00"/>
                </a:solidFill>
                <a:latin typeface="+mj-ea"/>
                <a:ea typeface="+mj-ea"/>
                <a:sym typeface="Monotype Sorts"/>
              </a:rPr>
              <a:t>데이터 분석 및 분석 대상 </a:t>
            </a:r>
            <a:r>
              <a:rPr kumimoji="0" lang="en-US" altLang="ko-KR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00"/>
                </a:solidFill>
                <a:latin typeface="+mj-ea"/>
                <a:ea typeface="+mj-ea"/>
                <a:sym typeface="Monotype Sorts"/>
              </a:rPr>
              <a:t>Field </a:t>
            </a:r>
            <a:r>
              <a:rPr kumimoji="0"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00"/>
                </a:solidFill>
                <a:latin typeface="+mj-ea"/>
                <a:ea typeface="+mj-ea"/>
                <a:sym typeface="Monotype Sorts"/>
              </a:rPr>
              <a:t>선정 </a:t>
            </a:r>
            <a:endParaRPr kumimoji="0"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FF00"/>
              </a:solidFill>
              <a:latin typeface="+mj-ea"/>
              <a:ea typeface="+mj-ea"/>
              <a:sym typeface="Monotype Sorts"/>
            </a:endParaRPr>
          </a:p>
        </p:txBody>
      </p:sp>
      <p:pic>
        <p:nvPicPr>
          <p:cNvPr id="44" name="Picture 1" descr="\\Mk-newpc\옥빈 맥 공유\디자인앤피티\발표용psd\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97" t="12292" r="2800" b="80139"/>
          <a:stretch>
            <a:fillRect/>
          </a:stretch>
        </p:blipFill>
        <p:spPr bwMode="auto">
          <a:xfrm>
            <a:off x="4237523" y="2168860"/>
            <a:ext cx="1381231" cy="28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모서리가 둥근 직사각형 4"/>
          <p:cNvSpPr/>
          <p:nvPr/>
        </p:nvSpPr>
        <p:spPr bwMode="auto">
          <a:xfrm>
            <a:off x="4232920" y="4005064"/>
            <a:ext cx="5539891" cy="360000"/>
          </a:xfrm>
          <a:prstGeom prst="rect">
            <a:avLst/>
          </a:prstGeom>
          <a:pattFill prst="dkUpDiag">
            <a:fgClr>
              <a:srgbClr val="009BDE"/>
            </a:fgClr>
            <a:bgClr>
              <a:srgbClr val="0085C0"/>
            </a:bgClr>
          </a:pattFill>
          <a:ln w="12700">
            <a:solidFill>
              <a:srgbClr val="009B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1" tIns="41015" rIns="82031" bIns="41015" anchor="ctr"/>
          <a:lstStyle/>
          <a:p>
            <a:pPr indent="-180975" algn="ctr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00"/>
                </a:solidFill>
                <a:latin typeface="+mn-ea"/>
                <a:sym typeface="Monotype Sorts"/>
              </a:rPr>
              <a:t>빅데이터</a:t>
            </a:r>
            <a:r>
              <a:rPr kumimoji="0"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00"/>
                </a:solidFill>
                <a:latin typeface="+mn-ea"/>
                <a:sym typeface="Monotype Sorts"/>
              </a:rPr>
              <a:t> 분석 </a:t>
            </a:r>
            <a:r>
              <a:rPr kumimoji="0" lang="en-US" altLang="ko-KR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00"/>
                </a:solidFill>
                <a:latin typeface="+mn-ea"/>
                <a:sym typeface="Monotype Sorts"/>
              </a:rPr>
              <a:t>(Top</a:t>
            </a:r>
            <a:r>
              <a:rPr kumimoji="0"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00"/>
                </a:solidFill>
                <a:latin typeface="+mn-ea"/>
                <a:sym typeface="Monotype Sorts"/>
              </a:rPr>
              <a:t>분석</a:t>
            </a:r>
            <a:r>
              <a:rPr kumimoji="0" lang="en-US" altLang="ko-KR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00"/>
                </a:solidFill>
                <a:latin typeface="+mn-ea"/>
                <a:sym typeface="Monotype Sorts"/>
              </a:rPr>
              <a:t>, </a:t>
            </a:r>
            <a:r>
              <a:rPr kumimoji="0"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00"/>
                </a:solidFill>
                <a:latin typeface="+mn-ea"/>
                <a:sym typeface="Monotype Sorts"/>
              </a:rPr>
              <a:t>상관분석</a:t>
            </a:r>
            <a:r>
              <a:rPr kumimoji="0" lang="en-US" altLang="ko-KR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00"/>
                </a:solidFill>
                <a:latin typeface="+mn-ea"/>
                <a:sym typeface="Monotype Sorts"/>
              </a:rPr>
              <a:t>, </a:t>
            </a:r>
            <a:r>
              <a:rPr kumimoji="0" lang="ko-KR" altLang="en-US" sz="14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00"/>
                </a:solidFill>
                <a:latin typeface="+mn-ea"/>
                <a:sym typeface="Monotype Sorts"/>
              </a:rPr>
              <a:t>시계열분석</a:t>
            </a:r>
            <a:r>
              <a:rPr kumimoji="0" lang="en-US" altLang="ko-KR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00"/>
                </a:solidFill>
                <a:latin typeface="+mn-ea"/>
                <a:sym typeface="Monotype Sorts"/>
              </a:rPr>
              <a:t>)</a:t>
            </a:r>
            <a:endParaRPr kumimoji="0"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FF00"/>
              </a:solidFill>
              <a:latin typeface="+mn-ea"/>
              <a:sym typeface="Monotype Sorts"/>
            </a:endParaRPr>
          </a:p>
        </p:txBody>
      </p:sp>
      <p:pic>
        <p:nvPicPr>
          <p:cNvPr id="46" name="Picture 1" descr="\\Mk-newpc\옥빈 맥 공유\디자인앤피티\발표용psd\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97" t="12292" r="2800" b="80139"/>
          <a:stretch>
            <a:fillRect/>
          </a:stretch>
        </p:blipFill>
        <p:spPr bwMode="auto">
          <a:xfrm>
            <a:off x="4237523" y="4005065"/>
            <a:ext cx="1381231" cy="28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모서리가 둥근 직사각형 4"/>
          <p:cNvSpPr/>
          <p:nvPr/>
        </p:nvSpPr>
        <p:spPr bwMode="auto">
          <a:xfrm>
            <a:off x="0" y="3861048"/>
            <a:ext cx="3152800" cy="110859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0" rIns="46800" anchor="ctr"/>
          <a:lstStyle/>
          <a:p>
            <a:pPr defTabSz="106774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외부 사이버 위협 정보</a:t>
            </a:r>
            <a:endParaRPr kumimoji="0"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49" name="Text Box 164"/>
          <p:cNvSpPr txBox="1">
            <a:spLocks noChangeArrowheads="1"/>
          </p:cNvSpPr>
          <p:nvPr/>
        </p:nvSpPr>
        <p:spPr bwMode="gray">
          <a:xfrm>
            <a:off x="4989313" y="2719300"/>
            <a:ext cx="140743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2pPr marL="180975" lvl="1" indent="-180975" defTabSz="957263" eaLnBrk="0" latinLnBrk="0" hangingPunct="0">
              <a:spcBef>
                <a:spcPts val="0"/>
              </a:spcBef>
              <a:spcAft>
                <a:spcPts val="500"/>
              </a:spcAft>
              <a:buClr>
                <a:srgbClr val="969696"/>
              </a:buClr>
              <a:buSzPct val="80000"/>
              <a:buBlip>
                <a:blip r:embed="rId4"/>
              </a:buBlip>
              <a:tabLst>
                <a:tab pos="5648325" algn="l"/>
              </a:tabLst>
              <a:defRPr kumimoji="0" sz="1400">
                <a:solidFill>
                  <a:srgbClr val="262626"/>
                </a:solidFill>
                <a:latin typeface="Rix고딕 B" pitchFamily="18" charset="-127"/>
                <a:ea typeface="Rix고딕 B" pitchFamily="18" charset="-127"/>
              </a:defRPr>
            </a:lvl2pPr>
          </a:lstStyle>
          <a:p>
            <a:pPr marL="0" lvl="1" defTabSz="935591" eaLnBrk="1" hangingPunct="1">
              <a:spcAft>
                <a:spcPts val="1400"/>
              </a:spcAft>
              <a:buNone/>
              <a:defRPr/>
            </a:pPr>
            <a:r>
              <a:rPr lang="ko-KR" altLang="en-US" sz="1200" kern="0" spc="-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악성코드 은닉 탐지시스템</a:t>
            </a:r>
            <a:endParaRPr lang="ko-KR" altLang="en-US" sz="1200" kern="0" spc="-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0" name="모서리가 둥근 직사각형 49"/>
          <p:cNvSpPr/>
          <p:nvPr/>
        </p:nvSpPr>
        <p:spPr bwMode="auto">
          <a:xfrm>
            <a:off x="4485257" y="2692077"/>
            <a:ext cx="432047" cy="239712"/>
          </a:xfrm>
          <a:prstGeom prst="roundRect">
            <a:avLst>
              <a:gd name="adj" fmla="val 50000"/>
            </a:avLst>
          </a:prstGeom>
          <a:pattFill prst="dkUpDiag">
            <a:fgClr>
              <a:srgbClr val="A50021"/>
            </a:fgClr>
            <a:bgClr>
              <a:srgbClr val="82001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01</a:t>
            </a:r>
            <a:endParaRPr kumimoji="0"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1" name="모서리가 둥근 직사각형 50"/>
          <p:cNvSpPr/>
          <p:nvPr/>
        </p:nvSpPr>
        <p:spPr bwMode="auto">
          <a:xfrm>
            <a:off x="4485257" y="3073837"/>
            <a:ext cx="432047" cy="239713"/>
          </a:xfrm>
          <a:prstGeom prst="roundRect">
            <a:avLst>
              <a:gd name="adj" fmla="val 50000"/>
            </a:avLst>
          </a:prstGeom>
          <a:pattFill prst="dkUpDiag">
            <a:fgClr>
              <a:srgbClr val="A50021"/>
            </a:fgClr>
            <a:bgClr>
              <a:srgbClr val="82001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02</a:t>
            </a:r>
            <a:endParaRPr kumimoji="0"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2" name="Text Box 164"/>
          <p:cNvSpPr txBox="1">
            <a:spLocks noChangeArrowheads="1"/>
          </p:cNvSpPr>
          <p:nvPr/>
        </p:nvSpPr>
        <p:spPr bwMode="gray">
          <a:xfrm>
            <a:off x="4989314" y="3101060"/>
            <a:ext cx="140743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2pPr marL="180975" lvl="1" indent="-180975" defTabSz="957263" eaLnBrk="0" latinLnBrk="0" hangingPunct="0">
              <a:spcBef>
                <a:spcPts val="0"/>
              </a:spcBef>
              <a:spcAft>
                <a:spcPts val="500"/>
              </a:spcAft>
              <a:buClr>
                <a:srgbClr val="969696"/>
              </a:buClr>
              <a:buSzPct val="80000"/>
              <a:buBlip>
                <a:blip r:embed="rId4"/>
              </a:buBlip>
              <a:tabLst>
                <a:tab pos="5648325" algn="l"/>
              </a:tabLst>
              <a:defRPr kumimoji="0" sz="1400">
                <a:solidFill>
                  <a:srgbClr val="262626"/>
                </a:solidFill>
                <a:latin typeface="Rix고딕 B" pitchFamily="18" charset="-127"/>
                <a:ea typeface="Rix고딕 B" pitchFamily="18" charset="-127"/>
              </a:defRPr>
            </a:lvl2pPr>
          </a:lstStyle>
          <a:p>
            <a:pPr marL="0" lvl="1" defTabSz="935591" eaLnBrk="1" hangingPunct="1">
              <a:spcAft>
                <a:spcPts val="1400"/>
              </a:spcAft>
              <a:buNone/>
              <a:defRPr/>
            </a:pPr>
            <a:r>
              <a:rPr lang="ko-KR" altLang="en-US" sz="1200" kern="0" spc="-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지능형 </a:t>
            </a:r>
            <a:r>
              <a:rPr lang="ko-KR" altLang="en-US" sz="1200" kern="0" spc="-1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스미싱</a:t>
            </a:r>
            <a:r>
              <a:rPr lang="ko-KR" altLang="en-US" sz="1200" kern="0" spc="-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탐지시스템</a:t>
            </a:r>
            <a:endParaRPr lang="ko-KR" altLang="en-US" sz="1200" kern="0" spc="-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8" name="모서리가 둥근 직사각형 57"/>
          <p:cNvSpPr/>
          <p:nvPr/>
        </p:nvSpPr>
        <p:spPr bwMode="auto">
          <a:xfrm>
            <a:off x="4485257" y="4550003"/>
            <a:ext cx="432047" cy="239712"/>
          </a:xfrm>
          <a:prstGeom prst="roundRect">
            <a:avLst>
              <a:gd name="adj" fmla="val 50000"/>
            </a:avLst>
          </a:prstGeom>
          <a:pattFill prst="dkUpDiag">
            <a:fgClr>
              <a:srgbClr val="009BDE"/>
            </a:fgClr>
            <a:bgClr>
              <a:srgbClr val="0085C0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1" tIns="41015" rIns="82031" bIns="41015" anchor="ctr"/>
          <a:lstStyle/>
          <a:p>
            <a:pPr marL="0" lvl="1" algn="ctr" defTabSz="9574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01</a:t>
            </a:r>
            <a:endParaRPr kumimoji="0"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9" name="모서리가 둥근 직사각형 58"/>
          <p:cNvSpPr/>
          <p:nvPr/>
        </p:nvSpPr>
        <p:spPr bwMode="auto">
          <a:xfrm>
            <a:off x="4485257" y="4931763"/>
            <a:ext cx="432047" cy="239713"/>
          </a:xfrm>
          <a:prstGeom prst="roundRect">
            <a:avLst>
              <a:gd name="adj" fmla="val 50000"/>
            </a:avLst>
          </a:prstGeom>
          <a:pattFill prst="dkUpDiag">
            <a:fgClr>
              <a:srgbClr val="009BDE"/>
            </a:fgClr>
            <a:bgClr>
              <a:srgbClr val="0085C0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1" tIns="41015" rIns="82031" bIns="41015" anchor="ctr"/>
          <a:lstStyle/>
          <a:p>
            <a:pPr marL="0" lvl="1" algn="ctr" defTabSz="9574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02</a:t>
            </a:r>
            <a:endParaRPr kumimoji="0"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61" name="모서리가 둥근 직사각형 60"/>
          <p:cNvSpPr/>
          <p:nvPr/>
        </p:nvSpPr>
        <p:spPr bwMode="auto">
          <a:xfrm>
            <a:off x="4485257" y="5313524"/>
            <a:ext cx="432047" cy="239713"/>
          </a:xfrm>
          <a:prstGeom prst="roundRect">
            <a:avLst>
              <a:gd name="adj" fmla="val 50000"/>
            </a:avLst>
          </a:prstGeom>
          <a:pattFill prst="dkUpDiag">
            <a:fgClr>
              <a:srgbClr val="009BDE"/>
            </a:fgClr>
            <a:bgClr>
              <a:srgbClr val="0085C0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1" tIns="41015" rIns="82031" bIns="41015" anchor="ctr"/>
          <a:lstStyle/>
          <a:p>
            <a:pPr marL="0" lvl="1" algn="ctr" defTabSz="9574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03</a:t>
            </a:r>
            <a:endParaRPr kumimoji="0"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64" name="타원 63"/>
          <p:cNvSpPr/>
          <p:nvPr/>
        </p:nvSpPr>
        <p:spPr bwMode="auto">
          <a:xfrm>
            <a:off x="244256" y="3032956"/>
            <a:ext cx="420526" cy="420589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01</a:t>
            </a:r>
            <a:endParaRPr kumimoji="0" lang="ko-KR" altLang="en-US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65" name="타원 64"/>
          <p:cNvSpPr/>
          <p:nvPr/>
        </p:nvSpPr>
        <p:spPr bwMode="auto">
          <a:xfrm>
            <a:off x="247998" y="4210854"/>
            <a:ext cx="420515" cy="420589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02</a:t>
            </a:r>
            <a:endParaRPr kumimoji="0" lang="ko-KR" altLang="en-US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63" name="Text Box 4"/>
          <p:cNvSpPr txBox="1">
            <a:spLocks noChangeArrowheads="1"/>
          </p:cNvSpPr>
          <p:nvPr/>
        </p:nvSpPr>
        <p:spPr bwMode="auto">
          <a:xfrm>
            <a:off x="486916" y="872850"/>
            <a:ext cx="634347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spc="-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5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. </a:t>
            </a: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분석과제 수행</a:t>
            </a:r>
            <a:endParaRPr kumimoji="0" lang="ko-KR" altLang="en-US" sz="2400" spc="-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67" name="모서리가 둥근 직사각형 66"/>
          <p:cNvSpPr/>
          <p:nvPr/>
        </p:nvSpPr>
        <p:spPr bwMode="auto">
          <a:xfrm>
            <a:off x="4477977" y="3477319"/>
            <a:ext cx="432047" cy="239713"/>
          </a:xfrm>
          <a:prstGeom prst="roundRect">
            <a:avLst>
              <a:gd name="adj" fmla="val 50000"/>
            </a:avLst>
          </a:prstGeom>
          <a:pattFill prst="dkUpDiag">
            <a:fgClr>
              <a:srgbClr val="A50021"/>
            </a:fgClr>
            <a:bgClr>
              <a:srgbClr val="82001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03</a:t>
            </a:r>
            <a:endParaRPr kumimoji="0"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68" name="Text Box 164"/>
          <p:cNvSpPr txBox="1">
            <a:spLocks noChangeArrowheads="1"/>
          </p:cNvSpPr>
          <p:nvPr/>
        </p:nvSpPr>
        <p:spPr bwMode="gray">
          <a:xfrm>
            <a:off x="4982034" y="3504542"/>
            <a:ext cx="642805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2pPr marL="180975" lvl="1" indent="-180975" defTabSz="957263" eaLnBrk="0" latinLnBrk="0" hangingPunct="0">
              <a:spcBef>
                <a:spcPts val="0"/>
              </a:spcBef>
              <a:spcAft>
                <a:spcPts val="500"/>
              </a:spcAft>
              <a:buClr>
                <a:srgbClr val="969696"/>
              </a:buClr>
              <a:buSzPct val="80000"/>
              <a:buBlip>
                <a:blip r:embed="rId4"/>
              </a:buBlip>
              <a:tabLst>
                <a:tab pos="5648325" algn="l"/>
              </a:tabLst>
              <a:defRPr kumimoji="0" sz="1400">
                <a:solidFill>
                  <a:srgbClr val="262626"/>
                </a:solidFill>
                <a:latin typeface="Rix고딕 B" pitchFamily="18" charset="-127"/>
                <a:ea typeface="Rix고딕 B" pitchFamily="18" charset="-127"/>
              </a:defRPr>
            </a:lvl2pPr>
          </a:lstStyle>
          <a:p>
            <a:pPr marL="0" lvl="1" defTabSz="935591" eaLnBrk="1" hangingPunct="1">
              <a:spcAft>
                <a:spcPts val="1400"/>
              </a:spcAft>
              <a:buNone/>
              <a:defRPr/>
            </a:pPr>
            <a:r>
              <a:rPr lang="ko-KR" altLang="en-US" sz="1200" kern="0" spc="-1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회원사</a:t>
            </a:r>
            <a:r>
              <a:rPr lang="ko-KR" altLang="en-US" sz="1200" kern="0" spc="-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정보</a:t>
            </a:r>
            <a:endParaRPr lang="ko-KR" altLang="en-US" sz="1200" kern="0" spc="-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923AFD-7A16-4DC7-A581-9AEFA75FD12B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48" name="Text Box 164"/>
          <p:cNvSpPr txBox="1">
            <a:spLocks noChangeArrowheads="1"/>
          </p:cNvSpPr>
          <p:nvPr/>
        </p:nvSpPr>
        <p:spPr bwMode="gray">
          <a:xfrm>
            <a:off x="4989313" y="4577226"/>
            <a:ext cx="3759042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2pPr marL="180975" lvl="1" indent="-180975" defTabSz="957263" eaLnBrk="0" latinLnBrk="0" hangingPunct="0">
              <a:spcBef>
                <a:spcPts val="0"/>
              </a:spcBef>
              <a:spcAft>
                <a:spcPts val="500"/>
              </a:spcAft>
              <a:buClr>
                <a:srgbClr val="969696"/>
              </a:buClr>
              <a:buSzPct val="80000"/>
              <a:buBlip>
                <a:blip r:embed="rId4"/>
              </a:buBlip>
              <a:tabLst>
                <a:tab pos="5648325" algn="l"/>
              </a:tabLst>
              <a:defRPr kumimoji="0" sz="1400">
                <a:solidFill>
                  <a:srgbClr val="262626"/>
                </a:solidFill>
                <a:latin typeface="Rix고딕 B" pitchFamily="18" charset="-127"/>
                <a:ea typeface="Rix고딕 B" pitchFamily="18" charset="-127"/>
              </a:defRPr>
            </a:lvl2pPr>
          </a:lstStyle>
          <a:p>
            <a:pPr marL="0" lvl="1" defTabSz="935591" eaLnBrk="1" hangingPunct="1">
              <a:spcAft>
                <a:spcPts val="1400"/>
              </a:spcAft>
              <a:buNone/>
              <a:defRPr/>
            </a:pPr>
            <a:r>
              <a:rPr lang="ko-KR" altLang="en-US" sz="1200" kern="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사이버 위협 유형별  도용되는 도메인</a:t>
            </a:r>
            <a:r>
              <a:rPr lang="en-US" altLang="ko-KR" sz="1200" kern="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, IP, </a:t>
            </a:r>
            <a:r>
              <a:rPr lang="en-US" altLang="ko-KR" sz="1200" kern="0" spc="-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URL </a:t>
            </a:r>
            <a:r>
              <a:rPr lang="ko-KR" altLang="en-US" sz="1200" kern="0" spc="-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정보는</a:t>
            </a:r>
            <a:r>
              <a:rPr lang="en-US" altLang="ko-KR" sz="1200" kern="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?  =&gt;  TOP </a:t>
            </a:r>
            <a:r>
              <a:rPr lang="ko-KR" altLang="en-US" sz="1200" kern="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분석</a:t>
            </a:r>
          </a:p>
        </p:txBody>
      </p:sp>
      <p:sp>
        <p:nvSpPr>
          <p:cNvPr id="53" name="Text Box 164"/>
          <p:cNvSpPr txBox="1">
            <a:spLocks noChangeArrowheads="1"/>
          </p:cNvSpPr>
          <p:nvPr/>
        </p:nvSpPr>
        <p:spPr bwMode="gray">
          <a:xfrm>
            <a:off x="4989314" y="4958986"/>
            <a:ext cx="3254096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2pPr marL="180975" lvl="1" indent="-180975" defTabSz="957263" eaLnBrk="0" latinLnBrk="0" hangingPunct="0">
              <a:spcBef>
                <a:spcPts val="0"/>
              </a:spcBef>
              <a:spcAft>
                <a:spcPts val="500"/>
              </a:spcAft>
              <a:buClr>
                <a:srgbClr val="969696"/>
              </a:buClr>
              <a:buSzPct val="80000"/>
              <a:buBlip>
                <a:blip r:embed="rId4"/>
              </a:buBlip>
              <a:tabLst>
                <a:tab pos="5648325" algn="l"/>
              </a:tabLst>
              <a:defRPr kumimoji="0" sz="1400">
                <a:solidFill>
                  <a:srgbClr val="262626"/>
                </a:solidFill>
                <a:latin typeface="Rix고딕 B" pitchFamily="18" charset="-127"/>
                <a:ea typeface="Rix고딕 B" pitchFamily="18" charset="-127"/>
              </a:defRPr>
            </a:lvl2pPr>
          </a:lstStyle>
          <a:p>
            <a:pPr marL="0" lvl="1" defTabSz="935591" eaLnBrk="1" hangingPunct="1">
              <a:spcAft>
                <a:spcPts val="1400"/>
              </a:spcAft>
              <a:buNone/>
              <a:defRPr/>
            </a:pPr>
            <a:r>
              <a:rPr lang="ko-KR" altLang="en-US" sz="1200" kern="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사이버 위협의 상호 영향도 분석</a:t>
            </a:r>
            <a:r>
              <a:rPr lang="en-US" altLang="ko-KR" sz="1200" kern="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 =&gt;  </a:t>
            </a:r>
            <a:r>
              <a:rPr lang="ko-KR" altLang="en-US" sz="1200" kern="0" spc="-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위협별</a:t>
            </a:r>
            <a:r>
              <a:rPr lang="ko-KR" altLang="en-US" sz="1200" kern="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상관 분석 정보</a:t>
            </a:r>
          </a:p>
        </p:txBody>
      </p:sp>
      <p:sp>
        <p:nvSpPr>
          <p:cNvPr id="54" name="Text Box 164"/>
          <p:cNvSpPr txBox="1">
            <a:spLocks noChangeArrowheads="1"/>
          </p:cNvSpPr>
          <p:nvPr/>
        </p:nvSpPr>
        <p:spPr bwMode="gray">
          <a:xfrm>
            <a:off x="4989314" y="5340747"/>
            <a:ext cx="4429098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2pPr marL="180975" lvl="1" indent="-180975" defTabSz="957263" eaLnBrk="0" latinLnBrk="0" hangingPunct="0">
              <a:spcBef>
                <a:spcPts val="0"/>
              </a:spcBef>
              <a:spcAft>
                <a:spcPts val="500"/>
              </a:spcAft>
              <a:buClr>
                <a:srgbClr val="969696"/>
              </a:buClr>
              <a:buSzPct val="80000"/>
              <a:buBlip>
                <a:blip r:embed="rId4"/>
              </a:buBlip>
              <a:tabLst>
                <a:tab pos="5648325" algn="l"/>
              </a:tabLst>
              <a:defRPr kumimoji="0" sz="1400">
                <a:solidFill>
                  <a:srgbClr val="262626"/>
                </a:solidFill>
                <a:latin typeface="Rix고딕 B" pitchFamily="18" charset="-127"/>
                <a:ea typeface="Rix고딕 B" pitchFamily="18" charset="-127"/>
              </a:defRPr>
            </a:lvl2pPr>
          </a:lstStyle>
          <a:p>
            <a:pPr marL="0" lvl="1" defTabSz="935591" eaLnBrk="1" hangingPunct="1">
              <a:spcAft>
                <a:spcPts val="1400"/>
              </a:spcAft>
              <a:buNone/>
              <a:defRPr/>
            </a:pPr>
            <a:r>
              <a:rPr lang="ko-KR" altLang="en-US" sz="1200" kern="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향후</a:t>
            </a:r>
            <a:r>
              <a:rPr lang="en-US" altLang="ko-KR" sz="1200" kern="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,</a:t>
            </a:r>
            <a:r>
              <a:rPr lang="ko-KR" altLang="en-US" sz="1200" kern="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 어떤 유형의 사이버 위협이 집중되는가</a:t>
            </a:r>
            <a:r>
              <a:rPr lang="en-US" altLang="ko-KR" sz="1200" kern="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?  =&gt;  </a:t>
            </a:r>
            <a:r>
              <a:rPr lang="ko-KR" altLang="en-US" sz="1200" kern="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추세</a:t>
            </a:r>
            <a:r>
              <a:rPr lang="en-US" altLang="ko-KR" sz="1200" kern="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200" kern="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계절</a:t>
            </a:r>
            <a:r>
              <a:rPr lang="en-US" altLang="ko-KR" sz="1200" kern="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200" kern="0" spc="-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시간별</a:t>
            </a:r>
            <a:r>
              <a:rPr lang="ko-KR" altLang="en-US" sz="1200" kern="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패턴 정보</a:t>
            </a:r>
            <a:r>
              <a:rPr lang="en-US" altLang="ko-KR" sz="1200" kern="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</a:t>
            </a:r>
            <a:endParaRPr lang="ko-KR" altLang="en-US" sz="1200" kern="0" spc="-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2" name="모서리가 둥근 직사각형 71"/>
          <p:cNvSpPr/>
          <p:nvPr/>
        </p:nvSpPr>
        <p:spPr bwMode="auto">
          <a:xfrm>
            <a:off x="8816851" y="4550003"/>
            <a:ext cx="528637" cy="239712"/>
          </a:xfrm>
          <a:prstGeom prst="roundRect">
            <a:avLst>
              <a:gd name="adj" fmla="val 50000"/>
            </a:avLst>
          </a:prstGeom>
          <a:pattFill prst="dkUpDiag">
            <a:fgClr>
              <a:srgbClr val="A50021"/>
            </a:fgClr>
            <a:bgClr>
              <a:srgbClr val="82001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01</a:t>
            </a:r>
            <a:endParaRPr kumimoji="0"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73" name="모서리가 둥근 직사각형 72"/>
          <p:cNvSpPr/>
          <p:nvPr/>
        </p:nvSpPr>
        <p:spPr bwMode="auto">
          <a:xfrm>
            <a:off x="8816851" y="4931763"/>
            <a:ext cx="528637" cy="239712"/>
          </a:xfrm>
          <a:prstGeom prst="roundRect">
            <a:avLst>
              <a:gd name="adj" fmla="val 50000"/>
            </a:avLst>
          </a:prstGeom>
          <a:pattFill prst="dkUpDiag">
            <a:fgClr>
              <a:srgbClr val="A50021"/>
            </a:fgClr>
            <a:bgClr>
              <a:srgbClr val="82001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ALL</a:t>
            </a:r>
            <a:endParaRPr kumimoji="0"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74" name="모서리가 둥근 직사각형 73"/>
          <p:cNvSpPr/>
          <p:nvPr/>
        </p:nvSpPr>
        <p:spPr bwMode="auto">
          <a:xfrm>
            <a:off x="8816851" y="5608401"/>
            <a:ext cx="503672" cy="239712"/>
          </a:xfrm>
          <a:prstGeom prst="roundRect">
            <a:avLst>
              <a:gd name="adj" fmla="val 50000"/>
            </a:avLst>
          </a:prstGeom>
          <a:pattFill prst="dkUpDiag">
            <a:fgClr>
              <a:srgbClr val="A50021"/>
            </a:fgClr>
            <a:bgClr>
              <a:srgbClr val="82001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01</a:t>
            </a:r>
            <a:endParaRPr kumimoji="0"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75" name="모서리가 둥근 직사각형 74"/>
          <p:cNvSpPr/>
          <p:nvPr/>
        </p:nvSpPr>
        <p:spPr bwMode="auto">
          <a:xfrm>
            <a:off x="8816851" y="5925591"/>
            <a:ext cx="503672" cy="239713"/>
          </a:xfrm>
          <a:prstGeom prst="roundRect">
            <a:avLst>
              <a:gd name="adj" fmla="val 50000"/>
            </a:avLst>
          </a:prstGeom>
          <a:pattFill prst="dkUpDiag">
            <a:fgClr>
              <a:srgbClr val="A50021"/>
            </a:fgClr>
            <a:bgClr>
              <a:srgbClr val="82001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03</a:t>
            </a:r>
            <a:endParaRPr kumimoji="0"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5" name="모서리가 둥근 직사각형 4"/>
          <p:cNvSpPr/>
          <p:nvPr/>
        </p:nvSpPr>
        <p:spPr bwMode="auto">
          <a:xfrm>
            <a:off x="0" y="5092714"/>
            <a:ext cx="3152800" cy="110859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0" rIns="46800" anchor="ctr"/>
          <a:lstStyle/>
          <a:p>
            <a:pPr defTabSz="106774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외부 사이버 위협 정보</a:t>
            </a:r>
            <a:endParaRPr kumimoji="0"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56" name="타원 55"/>
          <p:cNvSpPr/>
          <p:nvPr/>
        </p:nvSpPr>
        <p:spPr bwMode="auto">
          <a:xfrm>
            <a:off x="247998" y="5442520"/>
            <a:ext cx="420515" cy="420589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02</a:t>
            </a:r>
            <a:endParaRPr kumimoji="0" lang="ko-KR" altLang="en-US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3823179" y="209549"/>
            <a:ext cx="5760640" cy="2867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전체 분석 내용으로 수정 보완 필요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55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모서리가 둥근 직사각형 4"/>
          <p:cNvSpPr/>
          <p:nvPr/>
        </p:nvSpPr>
        <p:spPr>
          <a:xfrm>
            <a:off x="0" y="1584081"/>
            <a:ext cx="9906000" cy="412688"/>
          </a:xfrm>
          <a:prstGeom prst="rect">
            <a:avLst/>
          </a:prstGeom>
          <a:pattFill prst="dkUpDiag">
            <a:fgClr>
              <a:srgbClr val="009BDE"/>
            </a:fgClr>
            <a:bgClr>
              <a:srgbClr val="0085C0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1" tIns="41015" rIns="82031" bIns="41015" anchor="ctr"/>
          <a:lstStyle/>
          <a:p>
            <a:pPr algn="ctr" defTabSz="9578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Field </a:t>
            </a:r>
            <a:r>
              <a:rPr kumimoji="0"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</a:t>
            </a:r>
            <a:r>
              <a:rPr kumimoji="0"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 (</a:t>
            </a:r>
            <a:r>
              <a:rPr kumimoji="0"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도메인 정보 </a:t>
            </a:r>
            <a:r>
              <a:rPr kumimoji="0"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: </a:t>
            </a:r>
            <a:r>
              <a:rPr kumimoji="0" lang="en-US" altLang="ko-KR" sz="1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ctex.domain</a:t>
            </a:r>
            <a:r>
              <a:rPr kumimoji="0"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kumimoji="0"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&gt; Top 100)</a:t>
            </a:r>
            <a:endParaRPr kumimoji="0"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74" name="Picture 1" descr="\\Mk-newpc\옥빈 맥 공유\디자인앤피티\발표용psd\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97" t="12292" r="2800" b="80139"/>
          <a:stretch>
            <a:fillRect/>
          </a:stretch>
        </p:blipFill>
        <p:spPr bwMode="auto">
          <a:xfrm>
            <a:off x="0" y="1584325"/>
            <a:ext cx="9906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380492" y="2146712"/>
          <a:ext cx="8844470" cy="4073378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528320"/>
                <a:gridCol w="1056640"/>
                <a:gridCol w="528320"/>
                <a:gridCol w="528320"/>
                <a:gridCol w="1144694"/>
                <a:gridCol w="528320"/>
                <a:gridCol w="528320"/>
                <a:gridCol w="1144694"/>
                <a:gridCol w="528320"/>
                <a:gridCol w="528320"/>
                <a:gridCol w="1271882"/>
                <a:gridCol w="528320"/>
              </a:tblGrid>
              <a:tr h="15594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순위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총합계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빈도수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순위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총합계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빈도수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순위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총합계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빈도수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순위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총합계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빈도수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</a:tr>
              <a:tr h="155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https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28999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26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biz.bzero.kr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56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51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msauction.co.kr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31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76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</a:rPr>
                        <a:t>iurl.kr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</a:tr>
              <a:tr h="155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goo.gl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15404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27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wheelshop.kr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54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52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shop.likethiz.net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31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77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sorishop.com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</a:tr>
              <a:tr h="155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</a:rPr>
                        <a:t>url.ms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1962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28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suo.im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52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53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</a:rPr>
                        <a:t>tinyurl.com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31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78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artstherapy.or.kr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</a:tr>
              <a:tr h="155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</a:rPr>
                        <a:t>urly.co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1414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29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seungbongdo.co.kr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49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54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yoent.co.kr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31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79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benuonline.co.kr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</a:tr>
              <a:tr h="155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sncchicago.com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919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30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hyund.net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46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55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insight-master.com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30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80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miguhara.com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</a:tr>
              <a:tr h="155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</a:rPr>
                        <a:t>url.lota.co.kr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646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31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kefship.com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46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56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..goo.gl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81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sunglim.com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</a:tr>
              <a:tr h="155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sir.bz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499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32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m00.me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46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57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cto.kr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82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data.gooddome.co.kr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</a:tr>
              <a:tr h="155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boxs.kr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262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33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</a:rPr>
                        <a:t>urlel.kr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46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58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jw114.kr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83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dealer.chrysler.co.kr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</a:tr>
              <a:tr h="155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bit.ly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225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34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ntour.co.kr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45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59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npl.co.kr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84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heal1004.com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</a:tr>
              <a:tr h="155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10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u.to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189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35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bornto.co.kr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44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60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ogs.kr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85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motorpower.co.kr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</a:tr>
              <a:tr h="155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11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gaei.tk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153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36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cj.eckedu.com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44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61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eiscorp.co.kr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86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underswo.de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</a:tr>
              <a:tr h="155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12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cj2.bopdz.com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152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37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sep9.cn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42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62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</a:rPr>
                        <a:t>alturl.com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87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9ps.kr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</a:tr>
              <a:tr h="155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13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ow.ly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122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38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cheum.bibloz.co.kr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41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63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zzoin.com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88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agoo.gl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</a:tr>
              <a:tr h="155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14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runnfly.co.kr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120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39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dotori.org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41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64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dsxt.com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89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ienco.co.kr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</a:tr>
              <a:tr h="155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15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di.do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110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40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hdpnf.com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41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65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el32.com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90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rcom.co.kr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</a:tr>
              <a:tr h="155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16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itmk.kr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102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41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sunwooauction.com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41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66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kbua.co.kr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91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www.cjkoreaexpress.tk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</a:tr>
              <a:tr h="155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17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rrd.me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97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42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doshort.com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40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67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koreatools.co.kr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92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.www.upsu.tk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</a:tr>
              <a:tr h="155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18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chilp.it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96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43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wooriaiok.co.kr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40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68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reviewplace.co.kr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93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mgine.co.kr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</a:tr>
              <a:tr h="155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19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upsu.tk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82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44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www.eiscorp.co.kr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39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69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muz.so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94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flower011.co.kr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</a:tr>
              <a:tr h="155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20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</a:rPr>
                        <a:t>surl.me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73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45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gooodlife.com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38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70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toastweb.co.kr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95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ko.lovewarr.cn.com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</a:tr>
              <a:tr h="155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21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me2.do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72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46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tuney.kr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38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71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www.cooshop.co.kr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96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www.emarte.cn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</a:tr>
              <a:tr h="155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22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test.co.kr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66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47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</a:rPr>
                        <a:t>ssurl.kr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37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72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drkoops.co.kr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97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11.snubugo.net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</a:tr>
              <a:tr h="155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23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yy7.com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65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48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hyean113.com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35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73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jifood.kr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98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980.so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</a:tr>
              <a:tr h="155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24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cj1.bopdz.com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57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49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kjtf.co.kr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35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74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kiwoomauction.com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99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dongjak5060.or.kr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</a:tr>
              <a:tr h="155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25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www.ccc153.com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57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50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www.gsec.co.kr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33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75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berkley.co.kr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100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isacc.kr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marL="7088" marR="7088" marT="7088" marB="0" anchor="ctr"/>
                </a:tc>
              </a:tr>
            </a:tbl>
          </a:graphicData>
        </a:graphic>
      </p:graphicFrame>
      <p:sp>
        <p:nvSpPr>
          <p:cNvPr id="12" name="모서리가 둥근 직사각형 11"/>
          <p:cNvSpPr/>
          <p:nvPr/>
        </p:nvSpPr>
        <p:spPr>
          <a:xfrm>
            <a:off x="380492" y="2960948"/>
            <a:ext cx="2160240" cy="180020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077236" y="4869160"/>
            <a:ext cx="2090136" cy="12728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684959"/>
              </p:ext>
            </p:extLst>
          </p:nvPr>
        </p:nvGraphicFramePr>
        <p:xfrm>
          <a:off x="7221252" y="5060779"/>
          <a:ext cx="1836204" cy="857250"/>
        </p:xfrm>
        <a:graphic>
          <a:graphicData uri="http://schemas.openxmlformats.org/drawingml/2006/table">
            <a:tbl>
              <a:tblPr/>
              <a:tblGrid>
                <a:gridCol w="1836204"/>
              </a:tblGrid>
              <a:tr h="20955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단축 도메인은 발생 경향에 대하여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업무에 참조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,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일반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Domain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정보에 대해서는 향후 위협정보 대응을 위한 추가 분석이 요청됨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486916" y="872850"/>
            <a:ext cx="698636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과제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1.1 Collection </a:t>
            </a: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탐색적 분석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(</a:t>
            </a: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지능형 </a:t>
            </a:r>
            <a:r>
              <a:rPr kumimoji="0" lang="ko-KR" altLang="en-US" sz="2400" spc="-50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스미싱</a:t>
            </a: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 탐지시스템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)</a:t>
            </a:r>
            <a:endParaRPr kumimoji="0" lang="ko-KR" altLang="en-US" sz="2400" spc="-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923AFD-7A16-4DC7-A581-9AEFA75FD12B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80492" y="2348879"/>
            <a:ext cx="2160240" cy="5760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73380" y="6273316"/>
            <a:ext cx="58477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tx2"/>
                </a:solidFill>
                <a:latin typeface="+mn-ea"/>
                <a:ea typeface="+mn-ea"/>
              </a:rPr>
              <a:t>* </a:t>
            </a:r>
            <a:r>
              <a:rPr lang="ko-KR" altLang="en-US" sz="1000" dirty="0" smtClean="0">
                <a:solidFill>
                  <a:schemeClr val="tx2"/>
                </a:solidFill>
                <a:latin typeface="+mn-ea"/>
                <a:ea typeface="+mn-ea"/>
              </a:rPr>
              <a:t>분석용 데이터 기간 </a:t>
            </a:r>
            <a:r>
              <a:rPr lang="en-US" altLang="ko-KR" sz="1000" dirty="0" smtClean="0">
                <a:solidFill>
                  <a:schemeClr val="tx2"/>
                </a:solidFill>
                <a:latin typeface="+mn-ea"/>
                <a:ea typeface="+mn-ea"/>
              </a:rPr>
              <a:t>: 2016.10.11 ~ 2017.03.31</a:t>
            </a:r>
            <a:endParaRPr lang="ko-KR" altLang="en-US" sz="1000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13" name="타원형 설명선 12"/>
          <p:cNvSpPr/>
          <p:nvPr/>
        </p:nvSpPr>
        <p:spPr>
          <a:xfrm>
            <a:off x="2684748" y="2852936"/>
            <a:ext cx="1276580" cy="396044"/>
          </a:xfrm>
          <a:prstGeom prst="wedgeEllipseCallout">
            <a:avLst>
              <a:gd name="adj1" fmla="val -59491"/>
              <a:gd name="adj2" fmla="val 6057"/>
            </a:avLst>
          </a:prstGeom>
          <a:solidFill>
            <a:schemeClr val="accent5">
              <a:tint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일반</a:t>
            </a:r>
            <a:r>
              <a:rPr lang="en-US" altLang="ko-KR" sz="1200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 </a:t>
            </a:r>
            <a:r>
              <a:rPr lang="ko-KR" altLang="en-US" sz="1200" dirty="0" smtClean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도메인</a:t>
            </a:r>
            <a:endParaRPr lang="ko-KR" altLang="en-US" sz="1200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6" name="타원형 설명선 15"/>
          <p:cNvSpPr/>
          <p:nvPr/>
        </p:nvSpPr>
        <p:spPr>
          <a:xfrm>
            <a:off x="2684748" y="2384884"/>
            <a:ext cx="1276580" cy="396044"/>
          </a:xfrm>
          <a:prstGeom prst="wedgeEllipseCallout">
            <a:avLst>
              <a:gd name="adj1" fmla="val -59491"/>
              <a:gd name="adj2" fmla="val 6057"/>
            </a:avLst>
          </a:prstGeom>
          <a:solidFill>
            <a:schemeClr val="accent5">
              <a:tint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단축 도메인</a:t>
            </a:r>
            <a:endParaRPr lang="ko-KR" altLang="en-US" sz="12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44488" y="3104964"/>
            <a:ext cx="2160240" cy="12335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80492" y="4365104"/>
            <a:ext cx="2160240" cy="180020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91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모서리가 둥근 직사각형 4"/>
          <p:cNvSpPr/>
          <p:nvPr/>
        </p:nvSpPr>
        <p:spPr>
          <a:xfrm>
            <a:off x="0" y="1584081"/>
            <a:ext cx="9906000" cy="412688"/>
          </a:xfrm>
          <a:prstGeom prst="rect">
            <a:avLst/>
          </a:prstGeom>
          <a:pattFill prst="dkUpDiag">
            <a:fgClr>
              <a:srgbClr val="009BDE"/>
            </a:fgClr>
            <a:bgClr>
              <a:srgbClr val="0085C0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1" tIns="41015" rIns="82031" bIns="41015" anchor="ctr"/>
          <a:lstStyle/>
          <a:p>
            <a:pPr algn="ctr" defTabSz="9578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Word Cloud </a:t>
            </a:r>
            <a:r>
              <a:rPr kumimoji="0"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</a:t>
            </a:r>
            <a:r>
              <a:rPr kumimoji="0"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kumimoji="0"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(</a:t>
            </a:r>
            <a:r>
              <a:rPr kumimoji="0"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도메인</a:t>
            </a:r>
            <a:r>
              <a:rPr kumimoji="0"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 : </a:t>
            </a:r>
            <a:r>
              <a:rPr kumimoji="0" lang="en-US" altLang="ko-KR" sz="1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ctex.domain</a:t>
            </a:r>
            <a:r>
              <a:rPr kumimoji="0"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kumimoji="0"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&gt; Top 50) </a:t>
            </a:r>
            <a:endParaRPr kumimoji="0"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74" name="Picture 1" descr="\\Mk-newpc\옥빈 맥 공유\디자인앤피티\발표용psd\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97" t="12292" r="2800" b="80139"/>
          <a:stretch>
            <a:fillRect/>
          </a:stretch>
        </p:blipFill>
        <p:spPr bwMode="auto">
          <a:xfrm>
            <a:off x="0" y="1584325"/>
            <a:ext cx="9906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80" y="2168860"/>
            <a:ext cx="9038592" cy="4032448"/>
          </a:xfrm>
          <a:prstGeom prst="rect">
            <a:avLst/>
          </a:prstGeom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486916" y="872850"/>
            <a:ext cx="634347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과제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1.2 TOP </a:t>
            </a: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</a:t>
            </a:r>
            <a:endParaRPr kumimoji="0" lang="ko-KR" altLang="en-US" sz="2400" spc="-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923AFD-7A16-4DC7-A581-9AEFA75FD12B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7363364" y="4869160"/>
            <a:ext cx="2090136" cy="12728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008334"/>
              </p:ext>
            </p:extLst>
          </p:nvPr>
        </p:nvGraphicFramePr>
        <p:xfrm>
          <a:off x="7507380" y="5088341"/>
          <a:ext cx="1946120" cy="896943"/>
        </p:xfrm>
        <a:graphic>
          <a:graphicData uri="http://schemas.openxmlformats.org/drawingml/2006/table">
            <a:tbl>
              <a:tblPr/>
              <a:tblGrid>
                <a:gridCol w="1946120"/>
              </a:tblGrid>
              <a:tr h="61123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탐지된 미국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중국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한국 등의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   </a:t>
                      </a:r>
                      <a:r>
                        <a:rPr lang="ko-KR" altLang="en-US" sz="11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구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글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크라우드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호스팅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케이블    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티비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시카고치과병원 등의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Domain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정보는 위협정보 대응을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68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위한 사이버위협정보 제공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753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64" y="2115029"/>
            <a:ext cx="4859083" cy="4014310"/>
          </a:xfrm>
          <a:prstGeom prst="rect">
            <a:avLst/>
          </a:prstGeom>
        </p:spPr>
      </p:pic>
      <p:sp>
        <p:nvSpPr>
          <p:cNvPr id="73" name="모서리가 둥근 직사각형 4"/>
          <p:cNvSpPr/>
          <p:nvPr/>
        </p:nvSpPr>
        <p:spPr>
          <a:xfrm>
            <a:off x="0" y="1584081"/>
            <a:ext cx="9906000" cy="412688"/>
          </a:xfrm>
          <a:prstGeom prst="rect">
            <a:avLst/>
          </a:prstGeom>
          <a:pattFill prst="dkUpDiag">
            <a:fgClr>
              <a:srgbClr val="009BDE"/>
            </a:fgClr>
            <a:bgClr>
              <a:srgbClr val="0085C0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1" tIns="41015" rIns="82031" bIns="41015" anchor="ctr"/>
          <a:lstStyle/>
          <a:p>
            <a:pPr algn="ctr" defTabSz="9578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상관</a:t>
            </a:r>
            <a:r>
              <a:rPr kumimoji="0"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kumimoji="0"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</a:t>
            </a:r>
            <a:r>
              <a:rPr kumimoji="0"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(2016.09~2017.09) </a:t>
            </a:r>
            <a:r>
              <a:rPr kumimoji="0"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 (</a:t>
            </a:r>
            <a:r>
              <a:rPr kumimoji="0"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악성코드 </a:t>
            </a:r>
            <a:r>
              <a:rPr kumimoji="0"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은닉사이트 </a:t>
            </a:r>
            <a:r>
              <a:rPr kumimoji="0"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탐지</a:t>
            </a:r>
            <a:r>
              <a:rPr kumimoji="0"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kumimoji="0"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: C0002 vs. </a:t>
            </a:r>
            <a:r>
              <a:rPr kumimoji="0"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사이버트랩</a:t>
            </a:r>
            <a:r>
              <a:rPr kumimoji="0"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kumimoji="0"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: C0005) </a:t>
            </a:r>
            <a:endParaRPr kumimoji="0"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74" name="Picture 1" descr="\\Mk-newpc\옥빈 맥 공유\디자인앤피티\발표용psd\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97" t="12292" r="2800" b="80139"/>
          <a:stretch>
            <a:fillRect/>
          </a:stretch>
        </p:blipFill>
        <p:spPr bwMode="auto">
          <a:xfrm>
            <a:off x="0" y="1584325"/>
            <a:ext cx="9906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5061012" y="2330521"/>
          <a:ext cx="4680507" cy="2610647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360039"/>
                <a:gridCol w="360039"/>
                <a:gridCol w="360039"/>
                <a:gridCol w="360039"/>
                <a:gridCol w="360039"/>
                <a:gridCol w="360039"/>
                <a:gridCol w="360039"/>
                <a:gridCol w="360039"/>
                <a:gridCol w="360039"/>
                <a:gridCol w="360039"/>
                <a:gridCol w="360039"/>
                <a:gridCol w="360039"/>
                <a:gridCol w="360039"/>
              </a:tblGrid>
              <a:tr h="200819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  <a:latin typeface="+mn-ea"/>
                          <a:ea typeface="+mn-ea"/>
                        </a:rPr>
                        <a:t>C0001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  <a:latin typeface="+mn-ea"/>
                          <a:ea typeface="+mn-ea"/>
                        </a:rPr>
                        <a:t>C0002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  <a:latin typeface="+mn-ea"/>
                          <a:ea typeface="+mn-ea"/>
                        </a:rPr>
                        <a:t>C0005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  <a:latin typeface="+mn-ea"/>
                          <a:ea typeface="+mn-ea"/>
                        </a:rPr>
                        <a:t>C0006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  <a:latin typeface="+mn-ea"/>
                          <a:ea typeface="+mn-ea"/>
                        </a:rPr>
                        <a:t>C0007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  <a:latin typeface="+mn-ea"/>
                          <a:ea typeface="+mn-ea"/>
                        </a:rPr>
                        <a:t>C0008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  <a:latin typeface="+mn-ea"/>
                          <a:ea typeface="+mn-ea"/>
                        </a:rPr>
                        <a:t>C0009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  <a:latin typeface="+mn-ea"/>
                          <a:ea typeface="+mn-ea"/>
                        </a:rPr>
                        <a:t>C0021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  <a:latin typeface="+mn-ea"/>
                          <a:ea typeface="+mn-ea"/>
                        </a:rPr>
                        <a:t>C0023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  <a:latin typeface="+mn-ea"/>
                          <a:ea typeface="+mn-ea"/>
                        </a:rPr>
                        <a:t>C0027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  <a:latin typeface="+mn-ea"/>
                          <a:ea typeface="+mn-ea"/>
                        </a:rPr>
                        <a:t>C0030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  <a:latin typeface="+mn-ea"/>
                          <a:ea typeface="+mn-ea"/>
                        </a:rPr>
                        <a:t>C8000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</a:tr>
              <a:tr h="2008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 dirty="0">
                          <a:effectLst/>
                          <a:latin typeface="+mn-ea"/>
                          <a:ea typeface="+mn-ea"/>
                        </a:rPr>
                        <a:t>C0001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-0.09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-0.25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-0.49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0.04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0.15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-0.39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-0.06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</a:tr>
              <a:tr h="2008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effectLst/>
                          <a:latin typeface="+mn-ea"/>
                          <a:ea typeface="+mn-ea"/>
                        </a:rPr>
                        <a:t>C0002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</a:tr>
              <a:tr h="2008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effectLst/>
                          <a:latin typeface="+mn-ea"/>
                          <a:ea typeface="+mn-ea"/>
                        </a:rPr>
                        <a:t>C0005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-0.09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0.32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0.09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-0.11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0.03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0.34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0.09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</a:tr>
              <a:tr h="2008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effectLst/>
                          <a:latin typeface="+mn-ea"/>
                          <a:ea typeface="+mn-ea"/>
                        </a:rPr>
                        <a:t>C0006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-0.25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0.32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0.27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0.38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0.15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0.65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-0.07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</a:tr>
              <a:tr h="2008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effectLst/>
                          <a:latin typeface="+mn-ea"/>
                          <a:ea typeface="+mn-ea"/>
                        </a:rPr>
                        <a:t>C0007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</a:tr>
              <a:tr h="2008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effectLst/>
                          <a:latin typeface="+mn-ea"/>
                          <a:ea typeface="+mn-ea"/>
                        </a:rPr>
                        <a:t>C0008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-0.49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0.09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0.27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-0.17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-0.18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0.30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0.01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</a:tr>
              <a:tr h="2008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effectLst/>
                          <a:latin typeface="+mn-ea"/>
                          <a:ea typeface="+mn-ea"/>
                        </a:rPr>
                        <a:t>C0009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0.04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-0.11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0.38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-0.17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0.26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0.16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0.01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</a:tr>
              <a:tr h="2008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effectLst/>
                          <a:latin typeface="+mn-ea"/>
                          <a:ea typeface="+mn-ea"/>
                        </a:rPr>
                        <a:t>C0021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0.15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0.03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0.15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-0.18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0.26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0.10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0.18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</a:tr>
              <a:tr h="2008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effectLst/>
                          <a:latin typeface="+mn-ea"/>
                          <a:ea typeface="+mn-ea"/>
                        </a:rPr>
                        <a:t>C0023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</a:tr>
              <a:tr h="2008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effectLst/>
                          <a:latin typeface="+mn-ea"/>
                          <a:ea typeface="+mn-ea"/>
                        </a:rPr>
                        <a:t>C0027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-0.39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0.34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0.65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0.30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0.16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0.10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-0.13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</a:tr>
              <a:tr h="2008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effectLst/>
                          <a:latin typeface="+mn-ea"/>
                          <a:ea typeface="+mn-ea"/>
                        </a:rPr>
                        <a:t>C0030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</a:tr>
              <a:tr h="2008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 dirty="0">
                          <a:effectLst/>
                          <a:latin typeface="+mn-ea"/>
                          <a:ea typeface="+mn-ea"/>
                        </a:rPr>
                        <a:t>C8000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-0.06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0.09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-0.07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0.01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0.01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0.18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-0.13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1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8" marR="9128" marT="9128" marB="0" anchor="ctr"/>
                </a:tc>
              </a:tr>
            </a:tbl>
          </a:graphicData>
        </a:graphic>
      </p:graphicFrame>
      <p:sp>
        <p:nvSpPr>
          <p:cNvPr id="15" name="모서리가 둥근 직사각형 14"/>
          <p:cNvSpPr/>
          <p:nvPr/>
        </p:nvSpPr>
        <p:spPr>
          <a:xfrm>
            <a:off x="5385048" y="3501008"/>
            <a:ext cx="39604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486916" y="872850"/>
            <a:ext cx="634347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과제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1.3 </a:t>
            </a: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상관</a:t>
            </a:r>
            <a:r>
              <a:rPr kumimoji="0" lang="en-US" altLang="ko-KR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kumimoji="0" lang="ko-KR" altLang="en-US" sz="2400" spc="-5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</a:t>
            </a:r>
            <a:endParaRPr kumimoji="0" lang="ko-KR" altLang="en-US" sz="2400" spc="-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565640"/>
              </p:ext>
            </p:extLst>
          </p:nvPr>
        </p:nvGraphicFramePr>
        <p:xfrm>
          <a:off x="3728864" y="2708920"/>
          <a:ext cx="2091804" cy="272415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045902"/>
                <a:gridCol w="1045902"/>
              </a:tblGrid>
              <a:tr h="209550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MCF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허니넷시스템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 latinLnBrk="0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MCF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 latinLnBrk="0"/>
                      <a:r>
                        <a:rPr lang="en-US" altLang="ko-KR" sz="1100" u="none" strike="noStrike" dirty="0">
                          <a:effectLst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ko-KR" altLang="en-US" sz="1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사이버트랩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 latinLnBrk="0"/>
                      <a:r>
                        <a:rPr lang="en-US" altLang="ko-KR" sz="1100" u="none" strike="noStrike" dirty="0">
                          <a:effectLst/>
                        </a:rPr>
                        <a:t>-0.71258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DNS</a:t>
                      </a:r>
                      <a:r>
                        <a:rPr lang="ko-KR" altLang="en-US" sz="1000" b="0" i="0" u="none" strike="noStrike" dirty="0" err="1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싱크홀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 latinLnBrk="0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사이버치료체계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 latinLnBrk="0"/>
                      <a:r>
                        <a:rPr lang="en-US" sz="1100" u="none" strike="noStrike" dirty="0">
                          <a:effectLst/>
                        </a:rPr>
                        <a:t>NA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DDOS</a:t>
                      </a:r>
                      <a:r>
                        <a:rPr lang="ko-KR" altLang="en-US" sz="1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사이버대피소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 latinLnBrk="0"/>
                      <a:r>
                        <a:rPr lang="en-US" altLang="ko-KR" sz="1100" u="none" strike="noStrike" dirty="0">
                          <a:effectLst/>
                        </a:rPr>
                        <a:t>-0.20113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DDOS</a:t>
                      </a:r>
                      <a:r>
                        <a:rPr lang="ko-KR" altLang="en-US" sz="1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대응시스템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 latinLnBrk="0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ko-KR" altLang="en-US" sz="1000" b="0" i="0" u="none" strike="noStrike" dirty="0" err="1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ko-KR" altLang="en-US" sz="1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 악성코드 유포탐지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 latinLnBrk="0"/>
                      <a:r>
                        <a:rPr lang="en-US" sz="1100" u="none" strike="noStrike" dirty="0">
                          <a:effectLst/>
                        </a:rPr>
                        <a:t>NA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ko-KR" altLang="en-US" sz="1000" u="none" strike="noStrike" dirty="0" err="1" smtClean="0">
                          <a:effectLst/>
                          <a:latin typeface="+mn-ea"/>
                          <a:ea typeface="+mn-ea"/>
                        </a:rPr>
                        <a:t>피싱사이트</a:t>
                      </a:r>
                      <a:r>
                        <a:rPr lang="ko-KR" altLang="en-US" sz="1000" u="none" strike="noStrike" dirty="0" smtClean="0">
                          <a:effectLst/>
                          <a:latin typeface="+mn-ea"/>
                          <a:ea typeface="+mn-ea"/>
                        </a:rPr>
                        <a:t> 탐지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 latinLnBrk="0"/>
                      <a:r>
                        <a:rPr lang="en-US" sz="1100" u="none" strike="noStrike" dirty="0">
                          <a:effectLst/>
                        </a:rPr>
                        <a:t>NA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ko-KR" altLang="en-US" sz="1000" u="none" strike="noStrike" dirty="0" err="1" smtClean="0">
                          <a:effectLst/>
                          <a:latin typeface="+mn-ea"/>
                          <a:ea typeface="+mn-ea"/>
                        </a:rPr>
                        <a:t>지능형스미싱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 latinLnBrk="0"/>
                      <a:r>
                        <a:rPr lang="en-US" altLang="ko-KR" sz="1100" u="none" strike="noStrike" dirty="0">
                          <a:effectLst/>
                        </a:rPr>
                        <a:t>-0.82399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19075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ko-KR" altLang="en-US" sz="1000" b="0" i="0" u="none" strike="noStrike" dirty="0" err="1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웹취약점</a:t>
                      </a:r>
                      <a:r>
                        <a:rPr lang="ko-KR" altLang="en-US" sz="1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 점검 및 보안도구 보급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 latinLnBrk="0"/>
                      <a:r>
                        <a:rPr lang="en-US" altLang="ko-KR" sz="1100" u="none" strike="noStrike" dirty="0">
                          <a:effectLst/>
                        </a:rPr>
                        <a:t>-0.3505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0" name="모서리가 둥근 직사각형 9"/>
          <p:cNvSpPr/>
          <p:nvPr/>
        </p:nvSpPr>
        <p:spPr>
          <a:xfrm>
            <a:off x="5097016" y="3320988"/>
            <a:ext cx="756084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3307" y="2716654"/>
            <a:ext cx="3827537" cy="1864474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5097016" y="4869160"/>
            <a:ext cx="756084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2194" y="4833156"/>
            <a:ext cx="3827537" cy="187220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923AFD-7A16-4DC7-A581-9AEFA75FD12B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329264" y="3032956"/>
            <a:ext cx="2090136" cy="9652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7393563"/>
              </p:ext>
            </p:extLst>
          </p:nvPr>
        </p:nvGraphicFramePr>
        <p:xfrm>
          <a:off x="7437276" y="3140968"/>
          <a:ext cx="1946120" cy="857250"/>
        </p:xfrm>
        <a:graphic>
          <a:graphicData uri="http://schemas.openxmlformats.org/drawingml/2006/table">
            <a:tbl>
              <a:tblPr/>
              <a:tblGrid>
                <a:gridCol w="1946120"/>
              </a:tblGrid>
              <a:tr h="408058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악성코드 은닉사이트 탐지가 증가하면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사이버트랩 탐지가 감소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  <a:p>
                      <a:pPr algn="l" fontAlgn="ctr" latinLnBrk="0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문자 위협이 증가하면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홈페이지 위협이 감소하는 현상을 의미함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4774">
                <a:tc>
                  <a:txBody>
                    <a:bodyPr/>
                    <a:lstStyle/>
                    <a:p>
                      <a:pPr algn="l" fontAlgn="ctr" latinLnBrk="0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9" name="모서리가 둥근 직사각형 18"/>
          <p:cNvSpPr/>
          <p:nvPr/>
        </p:nvSpPr>
        <p:spPr>
          <a:xfrm>
            <a:off x="3330916" y="5811469"/>
            <a:ext cx="2090136" cy="7138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319730"/>
              </p:ext>
            </p:extLst>
          </p:nvPr>
        </p:nvGraphicFramePr>
        <p:xfrm>
          <a:off x="3474932" y="5909702"/>
          <a:ext cx="1946120" cy="689610"/>
        </p:xfrm>
        <a:graphic>
          <a:graphicData uri="http://schemas.openxmlformats.org/drawingml/2006/table">
            <a:tbl>
              <a:tblPr/>
              <a:tblGrid>
                <a:gridCol w="1946120"/>
              </a:tblGrid>
              <a:tr h="4080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Blue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색은 양의 상관관계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Red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색은 음의 상관관계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  <a:p>
                      <a:pPr algn="l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색이 짙을수록 상관관계가 높음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4774"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344488" y="5985284"/>
            <a:ext cx="58477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tx2"/>
                </a:solidFill>
                <a:latin typeface="+mn-ea"/>
                <a:ea typeface="+mn-ea"/>
              </a:rPr>
              <a:t>* </a:t>
            </a:r>
            <a:r>
              <a:rPr lang="ko-KR" altLang="en-US" sz="1000" dirty="0" smtClean="0">
                <a:solidFill>
                  <a:schemeClr val="tx2"/>
                </a:solidFill>
                <a:latin typeface="+mn-ea"/>
                <a:ea typeface="+mn-ea"/>
              </a:rPr>
              <a:t>분석용 데이터 기간 </a:t>
            </a:r>
            <a:r>
              <a:rPr lang="en-US" altLang="ko-KR" sz="1000" dirty="0" smtClean="0">
                <a:solidFill>
                  <a:schemeClr val="tx2"/>
                </a:solidFill>
                <a:latin typeface="+mn-ea"/>
                <a:ea typeface="+mn-ea"/>
              </a:rPr>
              <a:t>: 2011.12 ~ 2017.09</a:t>
            </a:r>
            <a:endParaRPr lang="ko-KR" altLang="en-US" sz="1000" dirty="0">
              <a:solidFill>
                <a:schemeClr val="tx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0839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2">
      <a:majorFont>
        <a:latin typeface="현대하모니 B"/>
        <a:ea typeface="현대하모니 B"/>
        <a:cs typeface=""/>
      </a:majorFont>
      <a:minorFont>
        <a:latin typeface="현대하모니 M"/>
        <a:ea typeface="현대하모니 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9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현대하모니 B"/>
        <a:ea typeface="현대하모니 B"/>
        <a:cs typeface=""/>
      </a:majorFont>
      <a:minorFont>
        <a:latin typeface="현대하모니 M"/>
        <a:ea typeface="현대하모니 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11575</TotalTime>
  <Words>2263</Words>
  <Application>Microsoft Office PowerPoint</Application>
  <PresentationFormat>A4 용지(210x297mm)</PresentationFormat>
  <Paragraphs>1401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현대하모니 M</vt:lpstr>
      <vt:lpstr>현대하모니 B</vt:lpstr>
      <vt:lpstr>Arial</vt:lpstr>
      <vt:lpstr>맑은 고딕</vt:lpstr>
      <vt:lpstr>굴림</vt:lpstr>
      <vt:lpstr>Monotype Sorts</vt:lpstr>
      <vt:lpstr>Office 테마</vt:lpstr>
      <vt:lpstr>9_디자인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771</dc:creator>
  <cp:lastModifiedBy>DataStreams</cp:lastModifiedBy>
  <cp:revision>816</cp:revision>
  <cp:lastPrinted>2017-07-05T22:55:11Z</cp:lastPrinted>
  <dcterms:created xsi:type="dcterms:W3CDTF">2016-03-23T18:28:05Z</dcterms:created>
  <dcterms:modified xsi:type="dcterms:W3CDTF">2017-11-30T05:10:01Z</dcterms:modified>
</cp:coreProperties>
</file>